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9"/>
  </p:notesMasterIdLst>
  <p:handoutMasterIdLst>
    <p:handoutMasterId r:id="rId30"/>
  </p:handoutMasterIdLst>
  <p:sldIdLst>
    <p:sldId id="259" r:id="rId2"/>
    <p:sldId id="294" r:id="rId3"/>
    <p:sldId id="266" r:id="rId4"/>
    <p:sldId id="269" r:id="rId5"/>
    <p:sldId id="318" r:id="rId6"/>
    <p:sldId id="319" r:id="rId7"/>
    <p:sldId id="305" r:id="rId8"/>
    <p:sldId id="267" r:id="rId9"/>
    <p:sldId id="324" r:id="rId10"/>
    <p:sldId id="320" r:id="rId11"/>
    <p:sldId id="268" r:id="rId12"/>
    <p:sldId id="351" r:id="rId13"/>
    <p:sldId id="352" r:id="rId14"/>
    <p:sldId id="349" r:id="rId15"/>
    <p:sldId id="308" r:id="rId16"/>
    <p:sldId id="311" r:id="rId17"/>
    <p:sldId id="321" r:id="rId18"/>
    <p:sldId id="325" r:id="rId19"/>
    <p:sldId id="327" r:id="rId20"/>
    <p:sldId id="328" r:id="rId21"/>
    <p:sldId id="329" r:id="rId22"/>
    <p:sldId id="347" r:id="rId23"/>
    <p:sldId id="346" r:id="rId24"/>
    <p:sldId id="330" r:id="rId25"/>
    <p:sldId id="348" r:id="rId26"/>
    <p:sldId id="350" r:id="rId27"/>
    <p:sldId id="31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SungHo" initials="L" lastIdx="1" clrIdx="0">
    <p:extLst>
      <p:ext uri="{19B8F6BF-5375-455C-9EA6-DF929625EA0E}">
        <p15:presenceInfo xmlns:p15="http://schemas.microsoft.com/office/powerpoint/2012/main" userId="S::sean03101@seoultech.ac.kr::600a9641-401a-40a3-a0e3-bdaf469c16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  <a:srgbClr val="3D3D3D"/>
    <a:srgbClr val="5D5B5B"/>
    <a:srgbClr val="B8BCBB"/>
    <a:srgbClr val="E6E6E6"/>
    <a:srgbClr val="AB90A7"/>
    <a:srgbClr val="EE7F87"/>
    <a:srgbClr val="FBE0E2"/>
    <a:srgbClr val="AED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627" autoAdjust="0"/>
  </p:normalViewPr>
  <p:slideViewPr>
    <p:cSldViewPr snapToGrid="0" showGuides="1">
      <p:cViewPr varScale="1">
        <p:scale>
          <a:sx n="70" d="100"/>
          <a:sy n="70" d="100"/>
        </p:scale>
        <p:origin x="1166" y="43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2022-03-28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데카</a:t>
            </a:r>
            <a:r>
              <a:rPr lang="ko-KR" altLang="en-US" dirty="0"/>
              <a:t> 웨이브 기본 세팅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878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데카</a:t>
            </a:r>
            <a:r>
              <a:rPr lang="ko-KR" altLang="en-US" dirty="0"/>
              <a:t> 웨이브 기본 세팅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33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데카</a:t>
            </a:r>
            <a:r>
              <a:rPr lang="ko-KR" altLang="en-US" dirty="0"/>
              <a:t> 웨이브 기본 세팅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23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데카</a:t>
            </a:r>
            <a:r>
              <a:rPr lang="ko-KR" altLang="en-US" dirty="0"/>
              <a:t> 웨이브 기본 세팅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203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데카</a:t>
            </a:r>
            <a:r>
              <a:rPr lang="ko-KR" altLang="en-US" dirty="0"/>
              <a:t> 웨이브 기본 세팅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45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데카</a:t>
            </a:r>
            <a:r>
              <a:rPr lang="ko-KR" altLang="en-US" dirty="0"/>
              <a:t> 웨이브 로그 파일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30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각종 알고리즘의 결과값들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596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각종 알고리즘의 결과값들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133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404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데카</a:t>
            </a:r>
            <a:r>
              <a:rPr lang="ko-KR" altLang="en-US" dirty="0"/>
              <a:t> 웨이브 기본 세팅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546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데카</a:t>
            </a:r>
            <a:r>
              <a:rPr lang="ko-KR" altLang="en-US" dirty="0"/>
              <a:t> 웨이브 기본 세팅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90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데카</a:t>
            </a:r>
            <a:r>
              <a:rPr lang="ko-KR" altLang="en-US" dirty="0"/>
              <a:t> 웨이브 기본 세팅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122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61802" y="2116484"/>
            <a:ext cx="6173796" cy="2329991"/>
            <a:chOff x="330744" y="361950"/>
            <a:chExt cx="6173796" cy="2329991"/>
          </a:xfrm>
        </p:grpSpPr>
        <p:sp>
          <p:nvSpPr>
            <p:cNvPr id="7" name="TextBox 6"/>
            <p:cNvSpPr txBox="1"/>
            <p:nvPr/>
          </p:nvSpPr>
          <p:spPr>
            <a:xfrm>
              <a:off x="792720" y="383617"/>
              <a:ext cx="5711820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하계 연수생</a:t>
              </a:r>
              <a:endParaRPr lang="en-US" altLang="ko-KR" sz="7200" b="1" spc="-300" dirty="0">
                <a:solidFill>
                  <a:schemeClr val="bg2">
                    <a:lumMod val="75000"/>
                    <a:alpha val="30000"/>
                  </a:schemeClr>
                </a:solidFill>
              </a:endParaRPr>
            </a:p>
            <a:p>
              <a:r>
                <a:rPr lang="ko-KR" altLang="en-US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파이널 세미나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0744" y="361950"/>
              <a:ext cx="592982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rgbClr val="3D3D3D"/>
                  </a:solidFill>
                </a:rPr>
                <a:t> </a:t>
              </a:r>
              <a:r>
                <a:rPr lang="ko-KR" altLang="en-US" sz="7200" b="1" spc="-300" dirty="0">
                  <a:solidFill>
                    <a:srgbClr val="3D3D3D"/>
                  </a:solidFill>
                </a:rPr>
                <a:t>하계 연수생</a:t>
              </a:r>
              <a:endParaRPr lang="en-US" altLang="ko-KR" sz="7200" b="1" spc="-300" dirty="0">
                <a:solidFill>
                  <a:srgbClr val="3D3D3D"/>
                </a:solidFill>
              </a:endParaRPr>
            </a:p>
            <a:p>
              <a:r>
                <a:rPr lang="en-US" altLang="ko-KR" sz="7200" b="1" spc="-300" dirty="0">
                  <a:solidFill>
                    <a:srgbClr val="3D3D3D"/>
                  </a:solidFill>
                </a:rPr>
                <a:t> </a:t>
              </a:r>
              <a:r>
                <a:rPr lang="ko-KR" altLang="en-US" sz="7200" b="1" spc="-300" dirty="0">
                  <a:solidFill>
                    <a:srgbClr val="3D3D3D"/>
                  </a:solidFill>
                </a:rPr>
                <a:t>파이널 세미나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162925" y="2348030"/>
            <a:ext cx="3376734" cy="1866900"/>
            <a:chOff x="8162925" y="2495550"/>
            <a:chExt cx="3376734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1582344-0996-4CA0-917D-166C8D6584E3}"/>
              </a:ext>
            </a:extLst>
          </p:cNvPr>
          <p:cNvSpPr txBox="1"/>
          <p:nvPr/>
        </p:nvSpPr>
        <p:spPr>
          <a:xfrm>
            <a:off x="1023778" y="4468142"/>
            <a:ext cx="546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B8BCBB"/>
                </a:solidFill>
              </a:rPr>
              <a:t>국방</a:t>
            </a:r>
            <a:r>
              <a:rPr lang="en-US" altLang="ko-KR" b="1" dirty="0">
                <a:solidFill>
                  <a:srgbClr val="B8BCBB"/>
                </a:solidFill>
              </a:rPr>
              <a:t>ICT</a:t>
            </a:r>
            <a:r>
              <a:rPr lang="ko-KR" altLang="en-US" b="1" dirty="0">
                <a:solidFill>
                  <a:srgbClr val="B8BCBB"/>
                </a:solidFill>
              </a:rPr>
              <a:t>융합연구실</a:t>
            </a:r>
            <a:r>
              <a:rPr lang="en-US" altLang="ko-KR" b="1" dirty="0">
                <a:solidFill>
                  <a:srgbClr val="B8BCBB"/>
                </a:solidFill>
              </a:rPr>
              <a:t>   </a:t>
            </a:r>
            <a:r>
              <a:rPr lang="ko-KR" altLang="en-US" b="1" dirty="0">
                <a:solidFill>
                  <a:srgbClr val="B8BCBB"/>
                </a:solidFill>
              </a:rPr>
              <a:t>연구연수생   이성호</a:t>
            </a: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518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1-3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494077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chemeClr val="tx2"/>
                </a:solidFill>
                <a:latin typeface="+mn-ea"/>
              </a:rPr>
              <a:t>딥러닝을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 활용한 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UWB 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실험</a:t>
            </a:r>
            <a:endParaRPr lang="en-US" altLang="ko-KR" sz="3200" spc="-150" dirty="0">
              <a:solidFill>
                <a:schemeClr val="tx2"/>
              </a:solidFill>
              <a:latin typeface="+mn-ea"/>
            </a:endParaRPr>
          </a:p>
          <a:p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 - TITT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알고리즘 제안</a:t>
            </a:r>
            <a:endParaRPr lang="en-US" altLang="ko-KR" sz="2000" spc="-150" dirty="0">
              <a:solidFill>
                <a:schemeClr val="tx2"/>
              </a:solidFill>
              <a:latin typeface="+mn-ea"/>
            </a:endParaRPr>
          </a:p>
          <a:p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 - 2021 ICTC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논문 투고</a:t>
            </a:r>
          </a:p>
          <a:p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BF73F9-5284-47D2-87A3-19F39756808E}"/>
              </a:ext>
            </a:extLst>
          </p:cNvPr>
          <p:cNvSpPr txBox="1"/>
          <p:nvPr/>
        </p:nvSpPr>
        <p:spPr>
          <a:xfrm>
            <a:off x="1863082" y="2776119"/>
            <a:ext cx="994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(7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월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)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6401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188881" y="351819"/>
            <a:ext cx="6377515" cy="660429"/>
            <a:chOff x="1188881" y="351819"/>
            <a:chExt cx="6377515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1518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TITT </a:t>
              </a:r>
              <a:r>
                <a:rPr lang="ko-KR" altLang="en-US" sz="1200" dirty="0"/>
                <a:t>알고리즘 제안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63775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TDOA </a:t>
              </a:r>
              <a:r>
                <a:rPr lang="ko-KR" altLang="en-US" sz="2200" dirty="0"/>
                <a:t>이미지 기반 목표 추적 딥러닝 모델 필요성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683CE4-D81D-499A-9AFD-ACD342564BFE}"/>
              </a:ext>
            </a:extLst>
          </p:cNvPr>
          <p:cNvSpPr txBox="1"/>
          <p:nvPr/>
        </p:nvSpPr>
        <p:spPr>
          <a:xfrm>
            <a:off x="490138" y="1864696"/>
            <a:ext cx="38344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100" b="1" dirty="0">
                <a:solidFill>
                  <a:schemeClr val="tx2"/>
                </a:solidFill>
              </a:rPr>
              <a:t>TDOA </a:t>
            </a:r>
            <a:r>
              <a:rPr lang="ko-KR" altLang="en-US" sz="2100" b="1" dirty="0">
                <a:solidFill>
                  <a:schemeClr val="tx2"/>
                </a:solidFill>
              </a:rPr>
              <a:t>측정을 위해 복잡한 비선형 방정식을 해결해야함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100" b="1" dirty="0">
                <a:solidFill>
                  <a:schemeClr val="tx2"/>
                </a:solidFill>
              </a:rPr>
              <a:t>TDOA</a:t>
            </a:r>
            <a:r>
              <a:rPr lang="ko-KR" altLang="en-US" sz="2100" b="1" dirty="0">
                <a:solidFill>
                  <a:schemeClr val="tx2"/>
                </a:solidFill>
              </a:rPr>
              <a:t>를 만들기 위한 시간 감산 연산으로 인해 높은 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r>
              <a:rPr lang="en-US" altLang="ko-KR" sz="2100" b="1" dirty="0">
                <a:solidFill>
                  <a:schemeClr val="tx2"/>
                </a:solidFill>
              </a:rPr>
              <a:t>    </a:t>
            </a:r>
            <a:r>
              <a:rPr lang="ko-KR" altLang="en-US" sz="2100" b="1" dirty="0">
                <a:solidFill>
                  <a:schemeClr val="tx2"/>
                </a:solidFill>
              </a:rPr>
              <a:t>위치 불확실성 발생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909E1-71BF-4FFD-939E-C9435AFEE396}"/>
              </a:ext>
            </a:extLst>
          </p:cNvPr>
          <p:cNvSpPr txBox="1"/>
          <p:nvPr/>
        </p:nvSpPr>
        <p:spPr>
          <a:xfrm>
            <a:off x="6927924" y="2259971"/>
            <a:ext cx="51940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solidFill>
                  <a:schemeClr val="tx2"/>
                </a:solidFill>
              </a:rPr>
              <a:t>각 </a:t>
            </a:r>
            <a:r>
              <a:rPr lang="en-US" altLang="ko-KR" sz="2100" b="1" dirty="0">
                <a:solidFill>
                  <a:schemeClr val="tx2"/>
                </a:solidFill>
              </a:rPr>
              <a:t>TDOA </a:t>
            </a:r>
            <a:r>
              <a:rPr lang="ko-KR" altLang="en-US" sz="2100" b="1" dirty="0">
                <a:solidFill>
                  <a:schemeClr val="tx2"/>
                </a:solidFill>
              </a:rPr>
              <a:t>측정값을 </a:t>
            </a:r>
            <a:r>
              <a:rPr lang="en-US" altLang="ko-KR" sz="2100" b="1" dirty="0">
                <a:solidFill>
                  <a:srgbClr val="C00000"/>
                </a:solidFill>
              </a:rPr>
              <a:t>TDOA </a:t>
            </a:r>
            <a:r>
              <a:rPr lang="ko-KR" altLang="en-US" sz="2100" b="1" dirty="0">
                <a:solidFill>
                  <a:srgbClr val="C00000"/>
                </a:solidFill>
              </a:rPr>
              <a:t>이미지로 변환</a:t>
            </a:r>
            <a:r>
              <a:rPr lang="ko-KR" altLang="en-US" sz="2100" b="1" dirty="0">
                <a:solidFill>
                  <a:schemeClr val="tx2"/>
                </a:solidFill>
              </a:rPr>
              <a:t>하여 </a:t>
            </a:r>
            <a:r>
              <a:rPr lang="en-US" altLang="ko-KR" sz="2100" b="1" dirty="0">
                <a:solidFill>
                  <a:schemeClr val="tx2"/>
                </a:solidFill>
              </a:rPr>
              <a:t>CNN </a:t>
            </a:r>
            <a:r>
              <a:rPr lang="ko-KR" altLang="en-US" sz="2100" b="1" dirty="0">
                <a:solidFill>
                  <a:schemeClr val="tx2"/>
                </a:solidFill>
              </a:rPr>
              <a:t>모델을 통해 </a:t>
            </a:r>
            <a:r>
              <a:rPr lang="en-US" altLang="ko-KR" sz="2100" b="1" dirty="0">
                <a:solidFill>
                  <a:schemeClr val="tx2"/>
                </a:solidFill>
              </a:rPr>
              <a:t>TDOA </a:t>
            </a:r>
            <a:r>
              <a:rPr lang="ko-KR" altLang="en-US" sz="2100" b="1" dirty="0">
                <a:solidFill>
                  <a:schemeClr val="tx2"/>
                </a:solidFill>
              </a:rPr>
              <a:t>오류가 추정 결과에 미치는 영향을 줄일 수 있다</a:t>
            </a:r>
            <a:r>
              <a:rPr lang="en-US" altLang="ko-KR" sz="2100" b="1" dirty="0">
                <a:solidFill>
                  <a:schemeClr val="tx2"/>
                </a:solidFill>
              </a:rPr>
              <a:t>!</a:t>
            </a:r>
            <a:endParaRPr lang="ko-KR" altLang="en-US" sz="2100" b="1" dirty="0">
              <a:solidFill>
                <a:schemeClr val="tx2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7391CD0-D047-471D-9064-9A77A57E60FA}"/>
              </a:ext>
            </a:extLst>
          </p:cNvPr>
          <p:cNvSpPr/>
          <p:nvPr/>
        </p:nvSpPr>
        <p:spPr>
          <a:xfrm>
            <a:off x="5066851" y="2410629"/>
            <a:ext cx="1118796" cy="750346"/>
          </a:xfrm>
          <a:prstGeom prst="rightArrow">
            <a:avLst/>
          </a:prstGeom>
          <a:solidFill>
            <a:srgbClr val="B8BCB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A06713-EB69-4D97-8ABE-295E8414CC66}"/>
              </a:ext>
            </a:extLst>
          </p:cNvPr>
          <p:cNvCxnSpPr>
            <a:cxnSpLocks/>
          </p:cNvCxnSpPr>
          <p:nvPr/>
        </p:nvCxnSpPr>
        <p:spPr>
          <a:xfrm>
            <a:off x="1065007" y="4141694"/>
            <a:ext cx="1024128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4EC9A4-7ED4-416A-B81C-1B5D0A7C1216}"/>
              </a:ext>
            </a:extLst>
          </p:cNvPr>
          <p:cNvSpPr/>
          <p:nvPr/>
        </p:nvSpPr>
        <p:spPr>
          <a:xfrm>
            <a:off x="1107301" y="4938914"/>
            <a:ext cx="9977411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장애물이 많은 환경에서</a:t>
            </a:r>
            <a:endParaRPr lang="en-US" altLang="ko-KR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ko-KR" alt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제안하는</a:t>
            </a:r>
            <a:r>
              <a:rPr lang="en-US" altLang="ko-KR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ko-KR" alt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모델과 일반 </a:t>
            </a:r>
            <a:r>
              <a:rPr lang="en-US" altLang="ko-KR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FCNN </a:t>
            </a:r>
            <a:r>
              <a:rPr lang="ko-KR" alt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모델</a:t>
            </a:r>
            <a:r>
              <a:rPr lang="en-US" altLang="ko-K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ko-KR" alt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성능 비교 시뮬레이션 진행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3C4C1F-FE61-4169-B8D9-52FCDDFE76B2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BC01EF-A36B-4FEA-8511-44D552866B7E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1-3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165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188881" y="351819"/>
            <a:ext cx="2034531" cy="660429"/>
            <a:chOff x="1188881" y="351819"/>
            <a:chExt cx="2034531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1518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TITT </a:t>
              </a:r>
              <a:r>
                <a:rPr lang="ko-KR" altLang="en-US" sz="1200" dirty="0"/>
                <a:t>알고리즘 제안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20345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사전 지식 정리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3C4C1F-FE61-4169-B8D9-52FCDDFE76B2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BC01EF-A36B-4FEA-8511-44D552866B7E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1-3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BFA30B-D9EC-43D3-85FB-BB82506F8C6A}"/>
              </a:ext>
            </a:extLst>
          </p:cNvPr>
          <p:cNvSpPr txBox="1"/>
          <p:nvPr/>
        </p:nvSpPr>
        <p:spPr>
          <a:xfrm>
            <a:off x="985814" y="2315866"/>
            <a:ext cx="10666421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100" b="1" dirty="0">
                <a:solidFill>
                  <a:schemeClr val="tx2"/>
                </a:solidFill>
              </a:rPr>
              <a:t>TOA : </a:t>
            </a:r>
            <a:r>
              <a:rPr lang="ko-KR" altLang="en-US" sz="2100" b="1" dirty="0">
                <a:solidFill>
                  <a:schemeClr val="tx2"/>
                </a:solidFill>
              </a:rPr>
              <a:t>센서가 타겟 신호를 받는데 걸린 시간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거리 </a:t>
            </a:r>
            <a:r>
              <a:rPr lang="en-US" altLang="ko-KR" sz="2100" b="1" dirty="0">
                <a:solidFill>
                  <a:schemeClr val="tx2"/>
                </a:solidFill>
              </a:rPr>
              <a:t>= </a:t>
            </a:r>
            <a:r>
              <a:rPr lang="ko-KR" altLang="en-US" sz="2100" b="1" dirty="0">
                <a:solidFill>
                  <a:schemeClr val="tx2"/>
                </a:solidFill>
              </a:rPr>
              <a:t>시간 </a:t>
            </a:r>
            <a:r>
              <a:rPr lang="en-US" altLang="ko-KR" sz="2100" b="1" dirty="0">
                <a:solidFill>
                  <a:schemeClr val="tx2"/>
                </a:solidFill>
              </a:rPr>
              <a:t>* </a:t>
            </a:r>
            <a:r>
              <a:rPr lang="ko-KR" altLang="en-US" sz="2100" b="1" dirty="0">
                <a:solidFill>
                  <a:schemeClr val="tx2"/>
                </a:solidFill>
              </a:rPr>
              <a:t>속력    </a:t>
            </a:r>
            <a:r>
              <a:rPr lang="en-US" altLang="ko-KR" sz="2100" b="1" dirty="0">
                <a:solidFill>
                  <a:schemeClr val="tx2"/>
                </a:solidFill>
              </a:rPr>
              <a:t>=&gt;  </a:t>
            </a:r>
            <a:r>
              <a:rPr lang="ko-KR" altLang="en-US" sz="2100" b="1" dirty="0">
                <a:solidFill>
                  <a:schemeClr val="tx2"/>
                </a:solidFill>
              </a:rPr>
              <a:t>시간 ≒ 거리 ≒ </a:t>
            </a:r>
            <a:r>
              <a:rPr lang="en-US" altLang="ko-KR" sz="2100" b="1" dirty="0">
                <a:solidFill>
                  <a:schemeClr val="tx2"/>
                </a:solidFill>
              </a:rPr>
              <a:t>TOA  (</a:t>
            </a:r>
            <a:r>
              <a:rPr lang="ko-KR" altLang="en-US" sz="2100" b="1" dirty="0">
                <a:solidFill>
                  <a:schemeClr val="tx2"/>
                </a:solidFill>
              </a:rPr>
              <a:t>전파의 속력은 거리에 크게 영향</a:t>
            </a:r>
            <a:r>
              <a:rPr lang="en-US" altLang="ko-KR" sz="2100" b="1" dirty="0">
                <a:solidFill>
                  <a:schemeClr val="tx2"/>
                </a:solidFill>
              </a:rPr>
              <a:t>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100" b="1" dirty="0">
                <a:solidFill>
                  <a:schemeClr val="tx2"/>
                </a:solidFill>
              </a:rPr>
              <a:t>TDOA : 2</a:t>
            </a:r>
            <a:r>
              <a:rPr lang="ko-KR" altLang="en-US" sz="2100" b="1" dirty="0">
                <a:solidFill>
                  <a:schemeClr val="tx2"/>
                </a:solidFill>
              </a:rPr>
              <a:t>개의 </a:t>
            </a:r>
            <a:r>
              <a:rPr lang="en-US" altLang="ko-KR" sz="2100" b="1" dirty="0">
                <a:solidFill>
                  <a:schemeClr val="tx2"/>
                </a:solidFill>
              </a:rPr>
              <a:t>TOA </a:t>
            </a:r>
            <a:r>
              <a:rPr lang="ko-KR" altLang="en-US" sz="2100" b="1" dirty="0">
                <a:solidFill>
                  <a:schemeClr val="tx2"/>
                </a:solidFill>
              </a:rPr>
              <a:t>값의 차이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앵커 두 점으로부터의 거리의 차가 </a:t>
            </a:r>
            <a:r>
              <a:rPr lang="en-US" altLang="ko-KR" sz="2100" b="1" dirty="0">
                <a:solidFill>
                  <a:schemeClr val="tx2"/>
                </a:solidFill>
              </a:rPr>
              <a:t>TDOA</a:t>
            </a:r>
            <a:r>
              <a:rPr lang="ko-KR" altLang="en-US" sz="2100" b="1" dirty="0">
                <a:solidFill>
                  <a:schemeClr val="tx2"/>
                </a:solidFill>
              </a:rPr>
              <a:t>로 일정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r>
              <a:rPr lang="en-US" altLang="ko-KR" sz="2100" b="1" dirty="0">
                <a:solidFill>
                  <a:schemeClr val="tx2"/>
                </a:solidFill>
              </a:rPr>
              <a:t>     =&gt; </a:t>
            </a:r>
            <a:r>
              <a:rPr lang="ko-KR" altLang="en-US" sz="2100" b="1" dirty="0">
                <a:solidFill>
                  <a:schemeClr val="tx2"/>
                </a:solidFill>
              </a:rPr>
              <a:t>쌍곡선 방정식 도출 가능</a:t>
            </a:r>
            <a:r>
              <a:rPr lang="en-US" altLang="ko-KR" sz="2100" b="1" dirty="0">
                <a:solidFill>
                  <a:schemeClr val="tx2"/>
                </a:solidFill>
              </a:rPr>
              <a:t>!</a:t>
            </a:r>
          </a:p>
          <a:p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세 개 </a:t>
            </a:r>
            <a:r>
              <a:rPr lang="en-US" altLang="ko-KR" sz="2100" b="1" dirty="0">
                <a:solidFill>
                  <a:schemeClr val="tx2"/>
                </a:solidFill>
              </a:rPr>
              <a:t>(</a:t>
            </a:r>
            <a:r>
              <a:rPr lang="ko-KR" altLang="en-US" sz="2100" b="1" dirty="0">
                <a:solidFill>
                  <a:schemeClr val="tx2"/>
                </a:solidFill>
              </a:rPr>
              <a:t>또는 그 이상</a:t>
            </a:r>
            <a:r>
              <a:rPr lang="en-US" altLang="ko-KR" sz="2100" b="1" dirty="0">
                <a:solidFill>
                  <a:schemeClr val="tx2"/>
                </a:solidFill>
              </a:rPr>
              <a:t>)</a:t>
            </a:r>
            <a:r>
              <a:rPr lang="ko-KR" altLang="en-US" sz="2100" b="1" dirty="0">
                <a:solidFill>
                  <a:schemeClr val="tx2"/>
                </a:solidFill>
              </a:rPr>
              <a:t>의 쌍곡선</a:t>
            </a:r>
            <a:r>
              <a:rPr lang="en-US" altLang="ko-KR" sz="2100" b="1" dirty="0">
                <a:solidFill>
                  <a:schemeClr val="tx2"/>
                </a:solidFill>
              </a:rPr>
              <a:t>(hyperboloid)</a:t>
            </a:r>
            <a:r>
              <a:rPr lang="ko-KR" altLang="en-US" sz="2100" b="1" dirty="0">
                <a:solidFill>
                  <a:schemeClr val="tx2"/>
                </a:solidFill>
              </a:rPr>
              <a:t>의                                                                    교차점으로서 수신기의 정확한 위치</a:t>
            </a:r>
            <a:r>
              <a:rPr lang="en-US" altLang="ko-KR" sz="2100" b="1" dirty="0">
                <a:solidFill>
                  <a:schemeClr val="tx2"/>
                </a:solidFill>
              </a:rPr>
              <a:t> </a:t>
            </a:r>
            <a:r>
              <a:rPr lang="ko-KR" altLang="en-US" sz="2100" b="1" dirty="0">
                <a:solidFill>
                  <a:schemeClr val="tx2"/>
                </a:solidFill>
              </a:rPr>
              <a:t>파악 가능</a:t>
            </a:r>
            <a:endParaRPr lang="en-US" altLang="ko-KR" sz="2100" b="1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910CE6-3A8C-4EE7-A546-0F11BE274BDA}"/>
              </a:ext>
            </a:extLst>
          </p:cNvPr>
          <p:cNvSpPr txBox="1"/>
          <p:nvPr/>
        </p:nvSpPr>
        <p:spPr>
          <a:xfrm>
            <a:off x="625814" y="1592335"/>
            <a:ext cx="93663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3D3D3D"/>
                </a:solidFill>
              </a:rPr>
              <a:t>※ </a:t>
            </a:r>
            <a:r>
              <a:rPr lang="ko-KR" altLang="en-US" sz="2500" b="1" dirty="0">
                <a:solidFill>
                  <a:srgbClr val="3D3D3D"/>
                </a:solidFill>
              </a:rPr>
              <a:t>용어 정리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7A6071-30EC-4B12-8045-1FE7917E7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519" y="3594567"/>
            <a:ext cx="3478667" cy="279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69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188881" y="351819"/>
            <a:ext cx="2677336" cy="660429"/>
            <a:chOff x="1188881" y="351819"/>
            <a:chExt cx="2677336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1518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TITT </a:t>
              </a:r>
              <a:r>
                <a:rPr lang="ko-KR" altLang="en-US" sz="1200" dirty="0"/>
                <a:t>알고리즘 제안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26773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기기 작동 원리 정리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3C4C1F-FE61-4169-B8D9-52FCDDFE76B2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BC01EF-A36B-4FEA-8511-44D552866B7E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1-3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BFA30B-D9EC-43D3-85FB-BB82506F8C6A}"/>
              </a:ext>
            </a:extLst>
          </p:cNvPr>
          <p:cNvSpPr txBox="1"/>
          <p:nvPr/>
        </p:nvSpPr>
        <p:spPr>
          <a:xfrm>
            <a:off x="5562599" y="2308615"/>
            <a:ext cx="608511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실제 </a:t>
            </a:r>
            <a:r>
              <a:rPr lang="en-US" altLang="ko-KR" sz="2100" b="1" dirty="0">
                <a:solidFill>
                  <a:schemeClr val="tx2"/>
                </a:solidFill>
              </a:rPr>
              <a:t>: TDOA</a:t>
            </a:r>
            <a:r>
              <a:rPr lang="ko-KR" altLang="en-US" sz="2100" b="1" dirty="0">
                <a:solidFill>
                  <a:schemeClr val="tx2"/>
                </a:solidFill>
              </a:rPr>
              <a:t> 정보를 받음 </a:t>
            </a:r>
            <a:r>
              <a:rPr lang="en-US" altLang="ko-KR" sz="2100" b="1" dirty="0">
                <a:solidFill>
                  <a:schemeClr val="tx2"/>
                </a:solidFill>
              </a:rPr>
              <a:t>=&gt; </a:t>
            </a:r>
            <a:r>
              <a:rPr lang="ko-KR" altLang="en-US" sz="2100" b="1" dirty="0">
                <a:solidFill>
                  <a:schemeClr val="tx2"/>
                </a:solidFill>
              </a:rPr>
              <a:t>여러 개의 쌍곡선 방정식 생성 및 교점 계산 </a:t>
            </a:r>
            <a:r>
              <a:rPr lang="en-US" altLang="ko-KR" sz="2100" b="1" dirty="0">
                <a:solidFill>
                  <a:schemeClr val="tx2"/>
                </a:solidFill>
              </a:rPr>
              <a:t>=&gt; </a:t>
            </a:r>
            <a:r>
              <a:rPr lang="ko-KR" altLang="en-US" sz="2100" b="1" dirty="0">
                <a:solidFill>
                  <a:schemeClr val="tx2"/>
                </a:solidFill>
              </a:rPr>
              <a:t>타겟 추정치 리턴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컴퓨터 시뮬레이션 가정 </a:t>
            </a:r>
            <a:r>
              <a:rPr lang="en-US" altLang="ko-KR" sz="2100" b="1" dirty="0">
                <a:solidFill>
                  <a:schemeClr val="tx2"/>
                </a:solidFill>
              </a:rPr>
              <a:t>: </a:t>
            </a:r>
            <a:r>
              <a:rPr lang="ko-KR" altLang="en-US" sz="2100" b="1" dirty="0">
                <a:solidFill>
                  <a:schemeClr val="tx2"/>
                </a:solidFill>
              </a:rPr>
              <a:t>타겟 좌표 생성  </a:t>
            </a:r>
            <a:r>
              <a:rPr lang="en-US" altLang="ko-KR" sz="2100" b="1" dirty="0">
                <a:solidFill>
                  <a:schemeClr val="tx2"/>
                </a:solidFill>
              </a:rPr>
              <a:t>=&gt;  </a:t>
            </a:r>
            <a:r>
              <a:rPr lang="ko-KR" altLang="en-US" sz="2100" b="1" dirty="0">
                <a:solidFill>
                  <a:schemeClr val="tx2"/>
                </a:solidFill>
              </a:rPr>
              <a:t>디바이스 에러를 이용해 타겟 추정치 생성        </a:t>
            </a:r>
            <a:r>
              <a:rPr lang="en-US" altLang="ko-KR" sz="2100" b="1" dirty="0">
                <a:solidFill>
                  <a:schemeClr val="tx2"/>
                </a:solidFill>
              </a:rPr>
              <a:t>=&gt; </a:t>
            </a:r>
            <a:r>
              <a:rPr lang="ko-KR" altLang="en-US" sz="2100" b="1" dirty="0">
                <a:solidFill>
                  <a:schemeClr val="tx2"/>
                </a:solidFill>
              </a:rPr>
              <a:t>거리 ∝ 시간을 이용</a:t>
            </a:r>
            <a:r>
              <a:rPr lang="en-US" altLang="ko-KR" sz="2100" b="1" dirty="0">
                <a:solidFill>
                  <a:schemeClr val="tx2"/>
                </a:solidFill>
              </a:rPr>
              <a:t>, TOA</a:t>
            </a:r>
            <a:r>
              <a:rPr lang="ko-KR" altLang="en-US" sz="2100" b="1" dirty="0">
                <a:solidFill>
                  <a:schemeClr val="tx2"/>
                </a:solidFill>
              </a:rPr>
              <a:t> 계산  </a:t>
            </a:r>
            <a:r>
              <a:rPr lang="en-US" altLang="ko-KR" sz="2100" b="1" dirty="0">
                <a:solidFill>
                  <a:schemeClr val="tx2"/>
                </a:solidFill>
              </a:rPr>
              <a:t>=&gt;  TDOA</a:t>
            </a:r>
            <a:r>
              <a:rPr lang="ko-KR" altLang="en-US" sz="2100" b="1" dirty="0">
                <a:solidFill>
                  <a:schemeClr val="tx2"/>
                </a:solidFill>
              </a:rPr>
              <a:t> 계산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논문 실험 가정 </a:t>
            </a:r>
            <a:r>
              <a:rPr lang="en-US" altLang="ko-KR" sz="2100" b="1" dirty="0">
                <a:solidFill>
                  <a:schemeClr val="tx2"/>
                </a:solidFill>
              </a:rPr>
              <a:t>: Rough</a:t>
            </a:r>
            <a:r>
              <a:rPr lang="ko-KR" altLang="en-US" sz="2100" b="1" dirty="0">
                <a:solidFill>
                  <a:schemeClr val="tx2"/>
                </a:solidFill>
              </a:rPr>
              <a:t>한 환경에 의한 신호 값 누락 및 노이즈를 위해 </a:t>
            </a:r>
            <a:r>
              <a:rPr lang="en-US" altLang="ko-KR" sz="2100" b="1" dirty="0">
                <a:solidFill>
                  <a:schemeClr val="tx2"/>
                </a:solidFill>
              </a:rPr>
              <a:t>TOA </a:t>
            </a:r>
            <a:r>
              <a:rPr lang="ko-KR" altLang="en-US" sz="2100" b="1" dirty="0">
                <a:solidFill>
                  <a:schemeClr val="tx2"/>
                </a:solidFill>
              </a:rPr>
              <a:t>값들을 변경</a:t>
            </a:r>
            <a:endParaRPr lang="en-US" altLang="ko-KR" sz="2100" b="1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54188F-C0F6-4DFB-B535-A0917B36C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20" b="11270"/>
          <a:stretch/>
        </p:blipFill>
        <p:spPr>
          <a:xfrm>
            <a:off x="202658" y="2147561"/>
            <a:ext cx="4935399" cy="364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43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188881" y="351819"/>
            <a:ext cx="4072397" cy="660429"/>
            <a:chOff x="1188881" y="351819"/>
            <a:chExt cx="4072397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1518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TITT </a:t>
              </a:r>
              <a:r>
                <a:rPr lang="ko-KR" altLang="en-US" sz="1200" dirty="0"/>
                <a:t>알고리즘 제안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40723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TDOA </a:t>
              </a:r>
              <a:r>
                <a:rPr lang="ko-KR" altLang="en-US" sz="2200" dirty="0"/>
                <a:t>이미지 변환 과정 </a:t>
              </a:r>
              <a:r>
                <a:rPr lang="en-US" altLang="ko-KR" sz="2200" dirty="0"/>
                <a:t>&amp; </a:t>
              </a:r>
              <a:r>
                <a:rPr lang="ko-KR" altLang="en-US" sz="2200" dirty="0"/>
                <a:t>이유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92D33C-955A-48A3-A2D6-9E80877AF43B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3D945-842F-4E0C-AB57-68F24BC4950C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1-3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E75636-AB38-4563-AA5D-3601F871C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85" y="1012248"/>
            <a:ext cx="9198429" cy="33578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2E6C49-B125-4A23-B4BD-5EE40505463A}"/>
              </a:ext>
            </a:extLst>
          </p:cNvPr>
          <p:cNvSpPr txBox="1"/>
          <p:nvPr/>
        </p:nvSpPr>
        <p:spPr>
          <a:xfrm>
            <a:off x="749440" y="4582128"/>
            <a:ext cx="1110586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100" b="1" dirty="0">
                <a:solidFill>
                  <a:schemeClr val="tx2"/>
                </a:solidFill>
              </a:rPr>
              <a:t>TDOA </a:t>
            </a:r>
            <a:r>
              <a:rPr lang="ko-KR" altLang="en-US" sz="2100" b="1" dirty="0">
                <a:solidFill>
                  <a:schemeClr val="tx2"/>
                </a:solidFill>
              </a:rPr>
              <a:t>값들을 활용하여 해당 </a:t>
            </a:r>
            <a:r>
              <a:rPr lang="en-US" altLang="ko-KR" sz="2100" b="1" dirty="0">
                <a:solidFill>
                  <a:schemeClr val="tx2"/>
                </a:solidFill>
              </a:rPr>
              <a:t>grid</a:t>
            </a:r>
            <a:r>
              <a:rPr lang="ko-KR" altLang="en-US" sz="2100" b="1" dirty="0">
                <a:solidFill>
                  <a:schemeClr val="tx2"/>
                </a:solidFill>
              </a:rPr>
              <a:t>를 지나는지 표시하는 쌍곡선 이미지를 생성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방식은 </a:t>
            </a:r>
            <a:r>
              <a:rPr lang="en-US" altLang="ko-KR" sz="2100" b="1" dirty="0">
                <a:solidFill>
                  <a:schemeClr val="tx2"/>
                </a:solidFill>
              </a:rPr>
              <a:t>grid</a:t>
            </a:r>
            <a:r>
              <a:rPr lang="ko-KR" altLang="en-US" sz="2100" b="1" dirty="0">
                <a:solidFill>
                  <a:schemeClr val="tx2"/>
                </a:solidFill>
              </a:rPr>
              <a:t>의 중점에 대한 </a:t>
            </a:r>
            <a:r>
              <a:rPr lang="en-US" altLang="ko-KR" sz="2100" b="1" dirty="0">
                <a:solidFill>
                  <a:schemeClr val="tx2"/>
                </a:solidFill>
              </a:rPr>
              <a:t>TDOA</a:t>
            </a:r>
            <a:r>
              <a:rPr lang="ko-KR" altLang="en-US" sz="2100" b="1" dirty="0">
                <a:solidFill>
                  <a:schemeClr val="tx2"/>
                </a:solidFill>
              </a:rPr>
              <a:t>값이 인풋 </a:t>
            </a:r>
            <a:r>
              <a:rPr lang="en-US" altLang="ko-KR" sz="2100" b="1" dirty="0">
                <a:solidFill>
                  <a:schemeClr val="tx2"/>
                </a:solidFill>
              </a:rPr>
              <a:t>TDOA</a:t>
            </a:r>
            <a:r>
              <a:rPr lang="ko-KR" altLang="en-US" sz="2100" b="1" dirty="0">
                <a:solidFill>
                  <a:schemeClr val="tx2"/>
                </a:solidFill>
              </a:rPr>
              <a:t>값과 유사하다면 해당 </a:t>
            </a:r>
            <a:r>
              <a:rPr lang="en-US" altLang="ko-KR" sz="2100" b="1" dirty="0">
                <a:solidFill>
                  <a:schemeClr val="tx2"/>
                </a:solidFill>
              </a:rPr>
              <a:t>grid</a:t>
            </a:r>
            <a:r>
              <a:rPr lang="ko-KR" altLang="en-US" sz="2100" b="1" dirty="0">
                <a:solidFill>
                  <a:schemeClr val="tx2"/>
                </a:solidFill>
              </a:rPr>
              <a:t>를 </a:t>
            </a:r>
            <a:r>
              <a:rPr lang="en-US" altLang="ko-KR" sz="2100" b="1" dirty="0">
                <a:solidFill>
                  <a:schemeClr val="tx2"/>
                </a:solidFill>
              </a:rPr>
              <a:t>1</a:t>
            </a:r>
            <a:r>
              <a:rPr lang="ko-KR" altLang="en-US" sz="2100" b="1" dirty="0">
                <a:solidFill>
                  <a:schemeClr val="tx2"/>
                </a:solidFill>
              </a:rPr>
              <a:t>로 표시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추가적으로 </a:t>
            </a:r>
            <a:r>
              <a:rPr lang="en-US" altLang="ko-KR" sz="2100" b="1" dirty="0">
                <a:solidFill>
                  <a:schemeClr val="tx2"/>
                </a:solidFill>
              </a:rPr>
              <a:t>orbital</a:t>
            </a:r>
            <a:r>
              <a:rPr lang="ko-KR" altLang="en-US" sz="2100" b="1" dirty="0">
                <a:solidFill>
                  <a:schemeClr val="tx2"/>
                </a:solidFill>
              </a:rPr>
              <a:t> 같이 </a:t>
            </a:r>
            <a:r>
              <a:rPr lang="en-US" altLang="ko-KR" sz="2100" b="1" dirty="0">
                <a:solidFill>
                  <a:schemeClr val="tx2"/>
                </a:solidFill>
              </a:rPr>
              <a:t>grid</a:t>
            </a:r>
            <a:r>
              <a:rPr lang="ko-KR" altLang="en-US" sz="2100" b="1" dirty="0">
                <a:solidFill>
                  <a:schemeClr val="tx2"/>
                </a:solidFill>
              </a:rPr>
              <a:t>를 지날 확률로도 변경 가능</a:t>
            </a:r>
          </a:p>
        </p:txBody>
      </p:sp>
    </p:spTree>
    <p:extLst>
      <p:ext uri="{BB962C8B-B14F-4D97-AF65-F5344CB8AC3E}">
        <p14:creationId xmlns:p14="http://schemas.microsoft.com/office/powerpoint/2010/main" val="1765504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188881" y="351819"/>
            <a:ext cx="6016840" cy="660429"/>
            <a:chOff x="1188881" y="351819"/>
            <a:chExt cx="6016840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1518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TITT </a:t>
              </a:r>
              <a:r>
                <a:rPr lang="ko-KR" altLang="en-US" sz="1200" dirty="0"/>
                <a:t>알고리즘 제안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601684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TDOA </a:t>
              </a:r>
              <a:r>
                <a:rPr lang="ko-KR" altLang="en-US" sz="2200" dirty="0"/>
                <a:t>이미지 기반 목표 추적 딥러닝 모델 구조</a:t>
              </a: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BAF51A6-0DED-4D7E-9379-854DBCAF4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20" y="1678952"/>
            <a:ext cx="11597560" cy="36891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092D33C-955A-48A3-A2D6-9E80877AF43B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3D945-842F-4E0C-AB57-68F24BC4950C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1-3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336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1188881" y="351819"/>
            <a:ext cx="2300630" cy="660429"/>
            <a:chOff x="1188881" y="351819"/>
            <a:chExt cx="2300630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518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TITT </a:t>
              </a:r>
              <a:r>
                <a:rPr lang="ko-KR" altLang="en-US" sz="1200" dirty="0"/>
                <a:t>알고리즘 제안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3006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결과 비교 </a:t>
              </a:r>
              <a:r>
                <a:rPr lang="en-US" altLang="ko-KR" sz="2200" dirty="0"/>
                <a:t>&amp; </a:t>
              </a:r>
              <a:r>
                <a:rPr lang="ko-KR" altLang="en-US" sz="2200" dirty="0"/>
                <a:t>분석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2647CDD-E56F-4D95-8301-32280FA5F1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40" y="1638349"/>
            <a:ext cx="2532201" cy="26965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AC8968-EDB2-4737-B43F-096C9CF986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144" y="1638353"/>
            <a:ext cx="2532198" cy="2696550"/>
          </a:xfrm>
          <a:prstGeom prst="rect">
            <a:avLst/>
          </a:prstGeom>
        </p:spPr>
      </p:pic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CC359843-59B7-4E94-BCC6-381BDA7D3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453158"/>
              </p:ext>
            </p:extLst>
          </p:nvPr>
        </p:nvGraphicFramePr>
        <p:xfrm>
          <a:off x="749440" y="4632270"/>
          <a:ext cx="4791304" cy="8726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913">
                  <a:extLst>
                    <a:ext uri="{9D8B030D-6E8A-4147-A177-3AD203B41FA5}">
                      <a16:colId xmlns:a16="http://schemas.microsoft.com/office/drawing/2014/main" val="2068068630"/>
                    </a:ext>
                  </a:extLst>
                </a:gridCol>
                <a:gridCol w="598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913">
                  <a:extLst>
                    <a:ext uri="{9D8B030D-6E8A-4147-A177-3AD203B41FA5}">
                      <a16:colId xmlns:a16="http://schemas.microsoft.com/office/drawing/2014/main" val="1355269242"/>
                    </a:ext>
                  </a:extLst>
                </a:gridCol>
                <a:gridCol w="598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8913">
                  <a:extLst>
                    <a:ext uri="{9D8B030D-6E8A-4147-A177-3AD203B41FA5}">
                      <a16:colId xmlns:a16="http://schemas.microsoft.com/office/drawing/2014/main" val="4258877560"/>
                    </a:ext>
                  </a:extLst>
                </a:gridCol>
                <a:gridCol w="5989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8913">
                  <a:extLst>
                    <a:ext uri="{9D8B030D-6E8A-4147-A177-3AD203B41FA5}">
                      <a16:colId xmlns:a16="http://schemas.microsoft.com/office/drawing/2014/main" val="1750863772"/>
                    </a:ext>
                  </a:extLst>
                </a:gridCol>
              </a:tblGrid>
              <a:tr h="29088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7F8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Mean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Std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Min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25%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50%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75%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FCNNs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7F8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0.6266</a:t>
                      </a:r>
                      <a:endParaRPr lang="ko-KR" altLang="en-US" sz="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0.7843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0.0073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0.2481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0.4280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0.6130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7.966</a:t>
                      </a:r>
                      <a:endParaRPr lang="ko-KR" alt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TITT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7F8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0.5821</a:t>
                      </a:r>
                      <a:endParaRPr lang="ko-KR" altLang="en-US" sz="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0.3867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0.0021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0.3004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0.4943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0.7671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2.6014</a:t>
                      </a:r>
                      <a:endParaRPr lang="ko-KR" alt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3E6BD3DF-AB34-48F4-A3C0-F4F3C27045DD}"/>
              </a:ext>
            </a:extLst>
          </p:cNvPr>
          <p:cNvSpPr txBox="1"/>
          <p:nvPr/>
        </p:nvSpPr>
        <p:spPr>
          <a:xfrm>
            <a:off x="6395475" y="1823478"/>
            <a:ext cx="5556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100" b="1" dirty="0">
                <a:solidFill>
                  <a:schemeClr val="tx2"/>
                </a:solidFill>
              </a:rPr>
              <a:t>실험 결과</a:t>
            </a:r>
            <a:r>
              <a:rPr lang="en-US" altLang="ko-KR" sz="2100" b="1" dirty="0">
                <a:solidFill>
                  <a:schemeClr val="tx2"/>
                </a:solidFill>
              </a:rPr>
              <a:t>, </a:t>
            </a:r>
            <a:r>
              <a:rPr lang="ko-KR" altLang="en-US" sz="2100" b="1" dirty="0">
                <a:solidFill>
                  <a:schemeClr val="tx2"/>
                </a:solidFill>
              </a:rPr>
              <a:t>장애물이 많은 환경에서 두     모델이 비슷한 기술적 통계를 보인다</a:t>
            </a:r>
            <a:r>
              <a:rPr lang="en-US" altLang="ko-KR" sz="2100" b="1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100" b="1" dirty="0">
                <a:solidFill>
                  <a:schemeClr val="tx2"/>
                </a:solidFill>
              </a:rPr>
              <a:t>하지만</a:t>
            </a:r>
            <a:r>
              <a:rPr lang="en-US" altLang="ko-KR" sz="2100" b="1" dirty="0">
                <a:solidFill>
                  <a:schemeClr val="tx2"/>
                </a:solidFill>
              </a:rPr>
              <a:t>, FCNNs</a:t>
            </a:r>
            <a:r>
              <a:rPr lang="ko-KR" altLang="en-US" sz="2100" b="1" dirty="0">
                <a:solidFill>
                  <a:schemeClr val="tx2"/>
                </a:solidFill>
              </a:rPr>
              <a:t> 모델의 경우 이상치</a:t>
            </a:r>
            <a:r>
              <a:rPr lang="en-US" altLang="ko-KR" sz="2100" b="1" dirty="0">
                <a:solidFill>
                  <a:schemeClr val="tx2"/>
                </a:solidFill>
              </a:rPr>
              <a:t>(Outlier)</a:t>
            </a:r>
            <a:r>
              <a:rPr lang="ko-KR" altLang="en-US" sz="2100" b="1" dirty="0">
                <a:solidFill>
                  <a:schemeClr val="tx2"/>
                </a:solidFill>
              </a:rPr>
              <a:t>를 많이 포함하고 있다</a:t>
            </a:r>
            <a:r>
              <a:rPr lang="en-US" altLang="ko-KR" sz="2100" b="1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414543-B349-4A58-ACF6-373AF67FFFE5}"/>
              </a:ext>
            </a:extLst>
          </p:cNvPr>
          <p:cNvSpPr txBox="1"/>
          <p:nvPr/>
        </p:nvSpPr>
        <p:spPr>
          <a:xfrm>
            <a:off x="749440" y="5494319"/>
            <a:ext cx="5264085" cy="246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각 실험 비교 결과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00D6A-010F-4310-8A46-1D5DF7257625}"/>
              </a:ext>
            </a:extLst>
          </p:cNvPr>
          <p:cNvSpPr txBox="1"/>
          <p:nvPr/>
        </p:nvSpPr>
        <p:spPr>
          <a:xfrm>
            <a:off x="4806493" y="1728123"/>
            <a:ext cx="937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FCNNs </a:t>
            </a:r>
            <a:r>
              <a:rPr lang="ko-KR" altLang="en-US" sz="1000" dirty="0"/>
              <a:t>모델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F88142-E2A6-407C-A9C2-68A254F4EFF6}"/>
              </a:ext>
            </a:extLst>
          </p:cNvPr>
          <p:cNvSpPr txBox="1"/>
          <p:nvPr/>
        </p:nvSpPr>
        <p:spPr>
          <a:xfrm>
            <a:off x="2289789" y="1728122"/>
            <a:ext cx="937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TITT </a:t>
            </a:r>
            <a:r>
              <a:rPr lang="ko-KR" altLang="en-US" sz="1000" dirty="0"/>
              <a:t>모델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80BCBA70-5B73-451C-8821-057002A76D04}"/>
              </a:ext>
            </a:extLst>
          </p:cNvPr>
          <p:cNvSpPr/>
          <p:nvPr/>
        </p:nvSpPr>
        <p:spPr>
          <a:xfrm>
            <a:off x="8872394" y="4126231"/>
            <a:ext cx="602427" cy="537882"/>
          </a:xfrm>
          <a:prstGeom prst="downArrow">
            <a:avLst>
              <a:gd name="adj1" fmla="val 50000"/>
              <a:gd name="adj2" fmla="val 48000"/>
            </a:avLst>
          </a:prstGeom>
          <a:solidFill>
            <a:srgbClr val="3D3D3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523573-F4C7-406F-8B2E-43A8146D4C3A}"/>
              </a:ext>
            </a:extLst>
          </p:cNvPr>
          <p:cNvSpPr txBox="1"/>
          <p:nvPr/>
        </p:nvSpPr>
        <p:spPr>
          <a:xfrm>
            <a:off x="6310381" y="4860842"/>
            <a:ext cx="57264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solidFill>
                  <a:schemeClr val="tx2"/>
                </a:solidFill>
              </a:rPr>
              <a:t>제안하는 모델은 </a:t>
            </a:r>
            <a:r>
              <a:rPr lang="ko-KR" altLang="en-US" sz="2100" b="1" i="0" dirty="0" err="1">
                <a:solidFill>
                  <a:srgbClr val="C00000"/>
                </a:solidFill>
                <a:effectLst/>
                <a:latin typeface="se-nanumbarungothic"/>
              </a:rPr>
              <a:t>로버스트</a:t>
            </a:r>
            <a:r>
              <a:rPr lang="en-US" altLang="ko-KR" sz="2100" b="1" i="0" dirty="0">
                <a:solidFill>
                  <a:srgbClr val="C00000"/>
                </a:solidFill>
                <a:effectLst/>
                <a:latin typeface="se-nanumbarungothic"/>
              </a:rPr>
              <a:t>(robust)</a:t>
            </a:r>
            <a:r>
              <a:rPr lang="ko-KR" altLang="en-US" sz="2100" b="1" dirty="0">
                <a:solidFill>
                  <a:schemeClr val="tx2"/>
                </a:solidFill>
              </a:rPr>
              <a:t>한 모델이다</a:t>
            </a:r>
            <a:r>
              <a:rPr lang="en-US" altLang="ko-KR" sz="2100" b="1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7F6871-A97D-4243-ABF6-563B166959F9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8165F1-D1F5-4FEA-88A0-AE10EA7FC1F7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1-3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13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188881" y="351819"/>
            <a:ext cx="2836033" cy="660429"/>
            <a:chOff x="1188881" y="351819"/>
            <a:chExt cx="2836033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1518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TITT </a:t>
              </a:r>
              <a:r>
                <a:rPr lang="ko-KR" altLang="en-US" sz="1200" dirty="0"/>
                <a:t>알고리즘 제안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28360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ICTC 2021 </a:t>
              </a:r>
              <a:r>
                <a:rPr lang="ko-KR" altLang="en-US" sz="2200" dirty="0"/>
                <a:t>논문 투고</a:t>
              </a:r>
            </a:p>
          </p:txBody>
        </p:sp>
      </p:grpSp>
      <p:pic>
        <p:nvPicPr>
          <p:cNvPr id="6" name="그림 5" descr="텍스트, 신문, 스크린샷, 서류이(가) 표시된 사진&#10;&#10;자동 생성된 설명">
            <a:extLst>
              <a:ext uri="{FF2B5EF4-FFF2-40B4-BE49-F238E27FC236}">
                <a16:creationId xmlns:a16="http://schemas.microsoft.com/office/drawing/2014/main" id="{4F8C9BA5-088F-45D7-8C10-535379BF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77" y="1712472"/>
            <a:ext cx="4839010" cy="3970943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8BD4-40B6-4F01-88D1-BDE5EAE3C50D}"/>
              </a:ext>
            </a:extLst>
          </p:cNvPr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899089D-8839-48F9-BEAC-B91C5CFD8AF2}"/>
              </a:ext>
            </a:extLst>
          </p:cNvPr>
          <p:cNvSpPr txBox="1"/>
          <p:nvPr/>
        </p:nvSpPr>
        <p:spPr>
          <a:xfrm>
            <a:off x="749440" y="5763263"/>
            <a:ext cx="5264085" cy="246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&lt;ICTC</a:t>
            </a:r>
            <a:r>
              <a:rPr lang="ko-KR" altLang="en-US" sz="1000" dirty="0"/>
              <a:t> 논문 발표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B675EBA-0009-401E-A2A7-DFA33E65FADA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D57893-EABC-4A02-8E52-7C6AFAB1169E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1-3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C25796-B40E-4E1A-B145-ED83495934B4}"/>
              </a:ext>
            </a:extLst>
          </p:cNvPr>
          <p:cNvSpPr txBox="1"/>
          <p:nvPr/>
        </p:nvSpPr>
        <p:spPr>
          <a:xfrm>
            <a:off x="6522091" y="2877948"/>
            <a:ext cx="538414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100" b="1" dirty="0">
                <a:solidFill>
                  <a:schemeClr val="tx2"/>
                </a:solidFill>
              </a:rPr>
              <a:t>앞선 실험 결과를 바탕으로 논문 집필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100" b="1" dirty="0">
                <a:solidFill>
                  <a:schemeClr val="tx2"/>
                </a:solidFill>
              </a:rPr>
              <a:t>ICTC 2021 ‘Indoor Positioning and Navigation Systems’ </a:t>
            </a:r>
            <a:r>
              <a:rPr lang="ko-KR" altLang="en-US" sz="2100" b="1" dirty="0">
                <a:solidFill>
                  <a:schemeClr val="tx2"/>
                </a:solidFill>
              </a:rPr>
              <a:t>분야에 논문 투고</a:t>
            </a:r>
            <a:endParaRPr lang="en-US" altLang="ko-KR" sz="2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007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518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2-1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70679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국내 코로나 </a:t>
            </a:r>
            <a:r>
              <a:rPr lang="ko-KR" altLang="en-US" sz="3200" spc="-150" dirty="0" err="1">
                <a:solidFill>
                  <a:schemeClr val="tx2"/>
                </a:solidFill>
                <a:latin typeface="+mn-ea"/>
              </a:rPr>
              <a:t>확진자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 데이터 분석을 통한</a:t>
            </a:r>
            <a:endParaRPr lang="en-US" altLang="ko-KR" sz="3200" spc="-150" dirty="0">
              <a:solidFill>
                <a:schemeClr val="tx2"/>
              </a:solidFill>
              <a:latin typeface="+mn-ea"/>
            </a:endParaRPr>
          </a:p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지역 간 감염 전파 시뮬레이션 연구</a:t>
            </a:r>
          </a:p>
          <a:p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-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프로젝트 목표 </a:t>
            </a:r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&amp;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계획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467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6200000"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3429144" cy="660429"/>
            <a:chOff x="1188881" y="351819"/>
            <a:chExt cx="3429144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691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프로젝트 목표 </a:t>
              </a:r>
              <a:r>
                <a:rPr lang="en-US" altLang="ko-KR" sz="1200" dirty="0"/>
                <a:t>&amp; </a:t>
              </a:r>
              <a:r>
                <a:rPr lang="ko-KR" altLang="en-US" sz="1200" dirty="0"/>
                <a:t>계획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34291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프로젝트 목표 </a:t>
              </a:r>
              <a:r>
                <a:rPr lang="en-US" altLang="ko-KR" sz="2200" dirty="0"/>
                <a:t>&amp; </a:t>
              </a:r>
              <a:r>
                <a:rPr lang="ko-KR" altLang="en-US" sz="2200" dirty="0"/>
                <a:t>핵심요소</a:t>
              </a: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F5D092A-8B66-4369-A712-FFBFC083CFAC}"/>
              </a:ext>
            </a:extLst>
          </p:cNvPr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D2097E-ADE6-4EC7-9BEF-5818FD5E9046}"/>
              </a:ext>
            </a:extLst>
          </p:cNvPr>
          <p:cNvSpPr txBox="1"/>
          <p:nvPr/>
        </p:nvSpPr>
        <p:spPr>
          <a:xfrm>
            <a:off x="695009" y="3859759"/>
            <a:ext cx="547719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3D3D3D"/>
                </a:solidFill>
              </a:rPr>
              <a:t>계획</a:t>
            </a:r>
            <a:r>
              <a:rPr lang="ko-KR" altLang="en-US" sz="3000" b="1" dirty="0">
                <a:solidFill>
                  <a:schemeClr val="tx2"/>
                </a:solidFill>
              </a:rPr>
              <a:t> </a:t>
            </a:r>
            <a:endParaRPr lang="en-US" altLang="ko-KR" sz="3000" b="1" dirty="0">
              <a:solidFill>
                <a:schemeClr val="tx2"/>
              </a:solidFill>
            </a:endParaRPr>
          </a:p>
          <a:p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코로나 감염 계보 복원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계보를 활용해 최초 감염자 </a:t>
            </a:r>
            <a:r>
              <a:rPr lang="en-US" altLang="ko-KR" sz="2100" b="1" dirty="0">
                <a:solidFill>
                  <a:schemeClr val="tx2"/>
                </a:solidFill>
              </a:rPr>
              <a:t>1</a:t>
            </a:r>
            <a:r>
              <a:rPr lang="ko-KR" altLang="en-US" sz="2100" b="1" dirty="0">
                <a:solidFill>
                  <a:schemeClr val="tx2"/>
                </a:solidFill>
              </a:rPr>
              <a:t>인당 몇 명을 감염 시키는지에 대한 분포 추정 </a:t>
            </a:r>
            <a:r>
              <a:rPr lang="en-US" altLang="ko-KR" sz="2100" b="1" dirty="0">
                <a:solidFill>
                  <a:schemeClr val="tx2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철도 데이터와 일일 </a:t>
            </a:r>
            <a:r>
              <a:rPr lang="ko-KR" altLang="en-US" sz="2100" b="1" dirty="0" err="1">
                <a:solidFill>
                  <a:schemeClr val="tx2"/>
                </a:solidFill>
              </a:rPr>
              <a:t>확진자</a:t>
            </a:r>
            <a:r>
              <a:rPr lang="ko-KR" altLang="en-US" sz="2100" b="1" dirty="0">
                <a:solidFill>
                  <a:schemeClr val="tx2"/>
                </a:solidFill>
              </a:rPr>
              <a:t> 데이터를 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r>
              <a:rPr lang="ko-KR" altLang="en-US" sz="2100" b="1" dirty="0">
                <a:solidFill>
                  <a:schemeClr val="tx2"/>
                </a:solidFill>
              </a:rPr>
              <a:t>     활용해 감염된 승객을 통한 타지역의 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r>
              <a:rPr lang="ko-KR" altLang="en-US" sz="2100" b="1" dirty="0">
                <a:solidFill>
                  <a:schemeClr val="tx2"/>
                </a:solidFill>
              </a:rPr>
              <a:t>     감염자 수 시뮬레이션</a:t>
            </a:r>
            <a:endParaRPr lang="en-US" altLang="ko-KR" sz="2100" b="1" dirty="0">
              <a:solidFill>
                <a:schemeClr val="tx2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569673F-8B0F-47D9-BA28-69E561D41CC4}"/>
              </a:ext>
            </a:extLst>
          </p:cNvPr>
          <p:cNvCxnSpPr>
            <a:cxnSpLocks/>
          </p:cNvCxnSpPr>
          <p:nvPr/>
        </p:nvCxnSpPr>
        <p:spPr>
          <a:xfrm flipH="1">
            <a:off x="749440" y="3536135"/>
            <a:ext cx="986835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F92CAD-D452-4D69-AB1D-3FA6823C1555}"/>
              </a:ext>
            </a:extLst>
          </p:cNvPr>
          <p:cNvSpPr txBox="1"/>
          <p:nvPr/>
        </p:nvSpPr>
        <p:spPr>
          <a:xfrm>
            <a:off x="749439" y="1469875"/>
            <a:ext cx="508659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3D3D3D"/>
                </a:solidFill>
              </a:rPr>
              <a:t>요구사항</a:t>
            </a:r>
            <a:r>
              <a:rPr lang="ko-KR" altLang="en-US" sz="3000" b="1" dirty="0">
                <a:solidFill>
                  <a:schemeClr val="tx2"/>
                </a:solidFill>
              </a:rPr>
              <a:t> </a:t>
            </a:r>
            <a:endParaRPr lang="en-US" altLang="ko-KR" sz="3000" b="1" dirty="0">
              <a:solidFill>
                <a:schemeClr val="tx2"/>
              </a:solidFill>
            </a:endParaRPr>
          </a:p>
          <a:p>
            <a:endParaRPr lang="en-US" altLang="ko-KR" sz="2100" b="1" dirty="0">
              <a:solidFill>
                <a:schemeClr val="tx2"/>
              </a:solidFill>
            </a:endParaRPr>
          </a:p>
          <a:p>
            <a:r>
              <a:rPr lang="ko-KR" altLang="en-US" sz="2100" b="1" dirty="0">
                <a:solidFill>
                  <a:schemeClr val="tx2"/>
                </a:solidFill>
              </a:rPr>
              <a:t>국토교통 데이터와 코로나 데이터 등을 </a:t>
            </a:r>
            <a:r>
              <a:rPr lang="ko-KR" altLang="en-US" sz="2100" b="1" dirty="0" err="1">
                <a:solidFill>
                  <a:schemeClr val="tx2"/>
                </a:solidFill>
              </a:rPr>
              <a:t>융합분석하여</a:t>
            </a:r>
            <a:r>
              <a:rPr lang="en-US" altLang="ko-KR" sz="2100" b="1" dirty="0">
                <a:solidFill>
                  <a:schemeClr val="tx2"/>
                </a:solidFill>
              </a:rPr>
              <a:t>,</a:t>
            </a:r>
            <a:r>
              <a:rPr lang="ko-KR" altLang="en-US" sz="2100" b="1" dirty="0">
                <a:solidFill>
                  <a:schemeClr val="tx2"/>
                </a:solidFill>
              </a:rPr>
              <a:t> 국민의 안전한 이동을 위한 새로운 통찰과 창의적 아이디어 도출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EAE2FE-276F-4B3D-A4C0-DB28AB1A82BC}"/>
              </a:ext>
            </a:extLst>
          </p:cNvPr>
          <p:cNvSpPr txBox="1"/>
          <p:nvPr/>
        </p:nvSpPr>
        <p:spPr>
          <a:xfrm>
            <a:off x="6355965" y="1469875"/>
            <a:ext cx="532439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3D3D3D"/>
                </a:solidFill>
              </a:rPr>
              <a:t>목표 </a:t>
            </a:r>
            <a:endParaRPr lang="en-US" altLang="ko-KR" sz="3000" b="1" dirty="0">
              <a:solidFill>
                <a:srgbClr val="3D3D3D"/>
              </a:solidFill>
            </a:endParaRPr>
          </a:p>
          <a:p>
            <a:endParaRPr lang="en-US" altLang="ko-KR" sz="2100" b="1" dirty="0">
              <a:solidFill>
                <a:schemeClr val="tx2"/>
              </a:solidFill>
            </a:endParaRPr>
          </a:p>
          <a:p>
            <a:r>
              <a:rPr lang="ko-KR" altLang="en-US" sz="2100" b="1" dirty="0">
                <a:solidFill>
                  <a:schemeClr val="tx2"/>
                </a:solidFill>
              </a:rPr>
              <a:t>코로나 감염자 데이터와 철도 데이터를 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r>
              <a:rPr lang="ko-KR" altLang="en-US" sz="2100" b="1" dirty="0">
                <a:solidFill>
                  <a:schemeClr val="tx2"/>
                </a:solidFill>
              </a:rPr>
              <a:t>이용해 </a:t>
            </a:r>
            <a:r>
              <a:rPr lang="ko-KR" altLang="en-US" sz="2100" b="1" dirty="0" err="1">
                <a:solidFill>
                  <a:schemeClr val="tx2"/>
                </a:solidFill>
              </a:rPr>
              <a:t>이동량에</a:t>
            </a:r>
            <a:r>
              <a:rPr lang="ko-KR" altLang="en-US" sz="2100" b="1" dirty="0">
                <a:solidFill>
                  <a:schemeClr val="tx2"/>
                </a:solidFill>
              </a:rPr>
              <a:t> 따른 전파력을 시뮬레이션</a:t>
            </a:r>
            <a:endParaRPr lang="en-US" altLang="ko-KR" sz="2100" b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1EC700-F8E8-4D81-9EE4-AA679C997EF5}"/>
              </a:ext>
            </a:extLst>
          </p:cNvPr>
          <p:cNvSpPr txBox="1"/>
          <p:nvPr/>
        </p:nvSpPr>
        <p:spPr>
          <a:xfrm>
            <a:off x="6355966" y="3859758"/>
            <a:ext cx="508659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3D3D3D"/>
                </a:solidFill>
              </a:rPr>
              <a:t>핵심요소 </a:t>
            </a:r>
            <a:endParaRPr lang="en-US" altLang="ko-KR" sz="3000" b="1" dirty="0">
              <a:solidFill>
                <a:srgbClr val="3D3D3D"/>
              </a:solidFill>
            </a:endParaRPr>
          </a:p>
          <a:p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데이터들을 잘 융합해 인사이트 도출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시뮬레이션 과정에서의 논리 </a:t>
            </a:r>
            <a:r>
              <a:rPr lang="en-US" altLang="ko-KR" sz="2100" b="1" dirty="0">
                <a:solidFill>
                  <a:schemeClr val="tx2"/>
                </a:solidFill>
              </a:rPr>
              <a:t>&amp; </a:t>
            </a:r>
            <a:r>
              <a:rPr lang="ko-KR" altLang="en-US" sz="2100" b="1" dirty="0">
                <a:solidFill>
                  <a:schemeClr val="tx2"/>
                </a:solidFill>
              </a:rPr>
              <a:t>근거</a:t>
            </a:r>
            <a:endParaRPr lang="en-US" altLang="ko-KR" sz="21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8481D7-258B-4AEC-8D62-F6EDDE85D050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2-1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89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01460" y="1620366"/>
            <a:ext cx="6833286" cy="584775"/>
            <a:chOff x="212651" y="3255887"/>
            <a:chExt cx="6833286" cy="584775"/>
          </a:xfrm>
        </p:grpSpPr>
        <p:sp>
          <p:nvSpPr>
            <p:cNvPr id="23" name="TextBox 22"/>
            <p:cNvSpPr txBox="1"/>
            <p:nvPr/>
          </p:nvSpPr>
          <p:spPr>
            <a:xfrm>
              <a:off x="212651" y="3255887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7992" y="3255887"/>
              <a:ext cx="62879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 err="1">
                  <a:solidFill>
                    <a:schemeClr val="bg1"/>
                  </a:solidFill>
                </a:rPr>
                <a:t>딥러닝을</a:t>
              </a:r>
              <a:r>
                <a:rPr lang="ko-KR" altLang="en-US" sz="2800" spc="-150" dirty="0">
                  <a:solidFill>
                    <a:schemeClr val="bg1"/>
                  </a:solidFill>
                </a:rPr>
                <a:t> 활용한 </a:t>
              </a:r>
              <a:r>
                <a:rPr lang="en-US" altLang="ko-KR" sz="2800" spc="-150" dirty="0">
                  <a:solidFill>
                    <a:schemeClr val="bg1"/>
                  </a:solidFill>
                </a:rPr>
                <a:t>UWB </a:t>
              </a:r>
              <a:r>
                <a:rPr lang="ko-KR" altLang="en-US" sz="2800" spc="-150" dirty="0">
                  <a:solidFill>
                    <a:schemeClr val="bg1"/>
                  </a:solidFill>
                </a:rPr>
                <a:t>실험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01460" y="3708732"/>
            <a:ext cx="8653661" cy="954107"/>
            <a:chOff x="4952427" y="3182377"/>
            <a:chExt cx="6624308" cy="954107"/>
          </a:xfrm>
        </p:grpSpPr>
        <p:sp>
          <p:nvSpPr>
            <p:cNvPr id="19" name="TextBox 18"/>
            <p:cNvSpPr txBox="1"/>
            <p:nvPr/>
          </p:nvSpPr>
          <p:spPr>
            <a:xfrm>
              <a:off x="4952427" y="3207822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2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69881" y="3182377"/>
              <a:ext cx="62068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</a:rPr>
                <a:t>국내 코로나 </a:t>
              </a:r>
              <a:r>
                <a:rPr lang="ko-KR" altLang="en-US" sz="2800" spc="-150" dirty="0" err="1">
                  <a:solidFill>
                    <a:schemeClr val="bg1"/>
                  </a:solidFill>
                </a:rPr>
                <a:t>확진자</a:t>
              </a:r>
              <a:r>
                <a:rPr lang="ko-KR" altLang="en-US" sz="2800" spc="-150" dirty="0">
                  <a:solidFill>
                    <a:schemeClr val="bg1"/>
                  </a:solidFill>
                </a:rPr>
                <a:t> 데이터 분석을 통한 지역 간 </a:t>
              </a:r>
              <a:endParaRPr lang="en-US" altLang="ko-KR" sz="2800" spc="-150" dirty="0">
                <a:solidFill>
                  <a:schemeClr val="bg1"/>
                </a:solidFill>
              </a:endParaRPr>
            </a:p>
            <a:p>
              <a:r>
                <a:rPr lang="ko-KR" altLang="en-US" sz="2800" spc="-150" dirty="0">
                  <a:solidFill>
                    <a:schemeClr val="bg1"/>
                  </a:solidFill>
                </a:rPr>
                <a:t>감염 전파 시뮬레이션 연구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6273122-AAFF-46AC-A8B8-385CD92A3E8B}"/>
              </a:ext>
            </a:extLst>
          </p:cNvPr>
          <p:cNvSpPr txBox="1"/>
          <p:nvPr/>
        </p:nvSpPr>
        <p:spPr>
          <a:xfrm>
            <a:off x="1471552" y="2143586"/>
            <a:ext cx="3324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pc="-150" dirty="0">
                <a:solidFill>
                  <a:schemeClr val="bg1"/>
                </a:solidFill>
              </a:rPr>
              <a:t>실험 목표 </a:t>
            </a:r>
            <a:r>
              <a:rPr lang="en-US" altLang="ko-KR" spc="-150" dirty="0">
                <a:solidFill>
                  <a:schemeClr val="bg1"/>
                </a:solidFill>
              </a:rPr>
              <a:t>&amp; </a:t>
            </a:r>
            <a:r>
              <a:rPr lang="ko-KR" altLang="en-US" spc="-150" dirty="0">
                <a:solidFill>
                  <a:schemeClr val="bg1"/>
                </a:solidFill>
              </a:rPr>
              <a:t>환경 구축</a:t>
            </a:r>
            <a:endParaRPr lang="en-US" altLang="ko-KR" spc="-150" dirty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pc="-150" dirty="0">
                <a:solidFill>
                  <a:schemeClr val="bg1"/>
                </a:solidFill>
              </a:rPr>
              <a:t>기존 알고리즘 성능 분석 실험</a:t>
            </a:r>
            <a:endParaRPr lang="en-US" altLang="ko-KR" spc="-150" dirty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spc="-150" dirty="0">
                <a:solidFill>
                  <a:schemeClr val="bg1"/>
                </a:solidFill>
              </a:rPr>
              <a:t>TITT </a:t>
            </a:r>
            <a:r>
              <a:rPr lang="ko-KR" altLang="en-US" spc="-150" dirty="0">
                <a:solidFill>
                  <a:schemeClr val="bg1"/>
                </a:solidFill>
              </a:rPr>
              <a:t>알고리즘 제안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9A565D-47E2-465B-8496-7C824EE8D5D8}"/>
              </a:ext>
            </a:extLst>
          </p:cNvPr>
          <p:cNvSpPr txBox="1"/>
          <p:nvPr/>
        </p:nvSpPr>
        <p:spPr>
          <a:xfrm>
            <a:off x="1471552" y="4661275"/>
            <a:ext cx="3470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pc="-150" dirty="0">
                <a:solidFill>
                  <a:schemeClr val="bg1"/>
                </a:solidFill>
              </a:rPr>
              <a:t>프로젝트 목표 </a:t>
            </a:r>
            <a:r>
              <a:rPr lang="en-US" altLang="ko-KR" spc="-150" dirty="0">
                <a:solidFill>
                  <a:schemeClr val="bg1"/>
                </a:solidFill>
              </a:rPr>
              <a:t>&amp; </a:t>
            </a:r>
            <a:r>
              <a:rPr lang="ko-KR" altLang="en-US" spc="-150" dirty="0">
                <a:solidFill>
                  <a:schemeClr val="bg1"/>
                </a:solidFill>
              </a:rPr>
              <a:t>계획</a:t>
            </a:r>
            <a:endParaRPr lang="en-US" altLang="ko-KR" spc="-150" dirty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pc="-150" dirty="0">
                <a:solidFill>
                  <a:schemeClr val="bg1"/>
                </a:solidFill>
              </a:rPr>
              <a:t>감염 데이터 분석 및 분포 추정</a:t>
            </a:r>
            <a:endParaRPr lang="en-US" altLang="ko-KR" spc="-150" dirty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pc="-150" dirty="0">
                <a:solidFill>
                  <a:schemeClr val="bg1"/>
                </a:solidFill>
              </a:rPr>
              <a:t>이동 데이터 분석 및 시뮬레이션</a:t>
            </a:r>
            <a:endParaRPr lang="en-US" altLang="ko-KR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518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2-2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70679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국내 코로나 </a:t>
            </a:r>
            <a:r>
              <a:rPr lang="ko-KR" altLang="en-US" sz="3200" spc="-150" dirty="0" err="1">
                <a:solidFill>
                  <a:schemeClr val="tx2"/>
                </a:solidFill>
                <a:latin typeface="+mn-ea"/>
              </a:rPr>
              <a:t>확진자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 데이터 분석을 통한</a:t>
            </a:r>
            <a:endParaRPr lang="en-US" altLang="ko-KR" sz="3200" spc="-150" dirty="0">
              <a:solidFill>
                <a:schemeClr val="tx2"/>
              </a:solidFill>
              <a:latin typeface="+mn-ea"/>
            </a:endParaRPr>
          </a:p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지역 간 감염 전파 시뮬레이션 연구</a:t>
            </a:r>
          </a:p>
          <a:p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-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감염 데이터 분석 및 분포 추정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88620-2C0D-4471-BE70-311674BCFAF2}"/>
              </a:ext>
            </a:extLst>
          </p:cNvPr>
          <p:cNvSpPr txBox="1"/>
          <p:nvPr/>
        </p:nvSpPr>
        <p:spPr>
          <a:xfrm>
            <a:off x="1863082" y="2776119"/>
            <a:ext cx="994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(8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월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)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6923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6200000"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2672526" cy="691207"/>
            <a:chOff x="1188881" y="351819"/>
            <a:chExt cx="2672526" cy="691207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9768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pc="-150" dirty="0">
                  <a:solidFill>
                    <a:schemeClr val="tx2"/>
                  </a:solidFill>
                  <a:latin typeface="+mn-ea"/>
                </a:rPr>
                <a:t>감염 데이터 분석 및 분포 추정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26725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tx2"/>
                  </a:solidFill>
                  <a:latin typeface="+mn-ea"/>
                </a:rPr>
                <a:t>감염경로 계보 생성</a:t>
              </a:r>
              <a:endParaRPr lang="ko-KR" altLang="en-US" sz="2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8481D7-258B-4AEC-8D62-F6EDDE85D050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2-2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90DE3B2-A998-4BA7-8778-0F549625C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02319560">
            <a:extLst>
              <a:ext uri="{FF2B5EF4-FFF2-40B4-BE49-F238E27FC236}">
                <a16:creationId xmlns:a16="http://schemas.microsoft.com/office/drawing/2014/main" id="{6D4C7DD4-1394-4E0C-AEC4-7DBEE9820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388" y="1295399"/>
            <a:ext cx="8777224" cy="290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CD5B4F-8736-4536-80F0-BC8A67CF5009}"/>
              </a:ext>
            </a:extLst>
          </p:cNvPr>
          <p:cNvSpPr txBox="1"/>
          <p:nvPr/>
        </p:nvSpPr>
        <p:spPr>
          <a:xfrm>
            <a:off x="985814" y="4582128"/>
            <a:ext cx="1013938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기존의 데이터는 감염자</a:t>
            </a:r>
            <a:r>
              <a:rPr lang="en-US" altLang="ko-KR" sz="2100" b="1" dirty="0">
                <a:solidFill>
                  <a:schemeClr val="tx2"/>
                </a:solidFill>
              </a:rPr>
              <a:t>-</a:t>
            </a:r>
            <a:r>
              <a:rPr lang="ko-KR" altLang="en-US" sz="2100" b="1" dirty="0">
                <a:solidFill>
                  <a:schemeClr val="tx2"/>
                </a:solidFill>
              </a:rPr>
              <a:t>피감염자 형태의 </a:t>
            </a:r>
            <a:r>
              <a:rPr lang="ko-KR" altLang="en-US" sz="2100" b="1" dirty="0" err="1">
                <a:solidFill>
                  <a:schemeClr val="tx2"/>
                </a:solidFill>
              </a:rPr>
              <a:t>쌍대</a:t>
            </a:r>
            <a:r>
              <a:rPr lang="ko-KR" altLang="en-US" sz="2100" b="1" dirty="0">
                <a:solidFill>
                  <a:schemeClr val="tx2"/>
                </a:solidFill>
              </a:rPr>
              <a:t> 데이터로 존재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예시의 데이터는 </a:t>
            </a:r>
            <a:r>
              <a:rPr lang="en-US" altLang="ko-KR" sz="2100" b="1" dirty="0">
                <a:solidFill>
                  <a:schemeClr val="tx2"/>
                </a:solidFill>
              </a:rPr>
              <a:t>1001</a:t>
            </a:r>
            <a:r>
              <a:rPr lang="ko-KR" altLang="en-US" sz="2100" b="1" dirty="0">
                <a:solidFill>
                  <a:schemeClr val="tx2"/>
                </a:solidFill>
              </a:rPr>
              <a:t>번 환자를 시작으로 </a:t>
            </a:r>
            <a:r>
              <a:rPr lang="en-US" altLang="ko-KR" sz="2100" b="1" dirty="0">
                <a:solidFill>
                  <a:schemeClr val="tx2"/>
                </a:solidFill>
              </a:rPr>
              <a:t>1002~4 , 6~7 </a:t>
            </a:r>
            <a:r>
              <a:rPr lang="ko-KR" altLang="en-US" sz="2100" b="1" dirty="0">
                <a:solidFill>
                  <a:schemeClr val="tx2"/>
                </a:solidFill>
              </a:rPr>
              <a:t>환자 총 </a:t>
            </a:r>
            <a:r>
              <a:rPr lang="en-US" altLang="ko-KR" sz="2100" b="1" dirty="0">
                <a:solidFill>
                  <a:schemeClr val="tx2"/>
                </a:solidFill>
              </a:rPr>
              <a:t>5</a:t>
            </a:r>
            <a:r>
              <a:rPr lang="ko-KR" altLang="en-US" sz="2100" b="1" dirty="0">
                <a:solidFill>
                  <a:schemeClr val="tx2"/>
                </a:solidFill>
              </a:rPr>
              <a:t>명을 감염 시킴 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전체 </a:t>
            </a:r>
            <a:r>
              <a:rPr lang="ko-KR" altLang="en-US" sz="2100" b="1" dirty="0" err="1">
                <a:solidFill>
                  <a:schemeClr val="tx2"/>
                </a:solidFill>
              </a:rPr>
              <a:t>확진자인</a:t>
            </a:r>
            <a:r>
              <a:rPr lang="ko-KR" altLang="en-US" sz="2100" b="1" dirty="0">
                <a:solidFill>
                  <a:schemeClr val="tx2"/>
                </a:solidFill>
              </a:rPr>
              <a:t> </a:t>
            </a:r>
            <a:r>
              <a:rPr lang="en-US" altLang="ko-KR" sz="2100" b="1" dirty="0">
                <a:solidFill>
                  <a:schemeClr val="tx2"/>
                </a:solidFill>
              </a:rPr>
              <a:t>5,165</a:t>
            </a:r>
            <a:r>
              <a:rPr lang="ko-KR" altLang="en-US" sz="2100" b="1" dirty="0">
                <a:solidFill>
                  <a:schemeClr val="tx2"/>
                </a:solidFill>
              </a:rPr>
              <a:t>명 중에 </a:t>
            </a:r>
            <a:r>
              <a:rPr lang="en-US" altLang="ko-KR" sz="2100" b="1" dirty="0">
                <a:solidFill>
                  <a:schemeClr val="tx2"/>
                </a:solidFill>
              </a:rPr>
              <a:t>7.32%</a:t>
            </a:r>
            <a:r>
              <a:rPr lang="ko-KR" altLang="en-US" sz="2100" b="1" dirty="0">
                <a:solidFill>
                  <a:schemeClr val="tx2"/>
                </a:solidFill>
              </a:rPr>
              <a:t>인 </a:t>
            </a:r>
            <a:r>
              <a:rPr lang="en-US" altLang="ko-KR" sz="2100" b="1" dirty="0">
                <a:solidFill>
                  <a:schemeClr val="tx2"/>
                </a:solidFill>
              </a:rPr>
              <a:t>378</a:t>
            </a:r>
            <a:r>
              <a:rPr lang="ko-KR" altLang="en-US" sz="2100" b="1" dirty="0">
                <a:solidFill>
                  <a:schemeClr val="tx2"/>
                </a:solidFill>
              </a:rPr>
              <a:t>명이 최초 </a:t>
            </a:r>
            <a:r>
              <a:rPr lang="ko-KR" altLang="en-US" sz="2100" b="1" dirty="0" err="1">
                <a:solidFill>
                  <a:schemeClr val="tx2"/>
                </a:solidFill>
              </a:rPr>
              <a:t>확진자</a:t>
            </a:r>
            <a:endParaRPr lang="ko-KR" altLang="en-US" sz="2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203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6200000"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2672526" cy="691207"/>
            <a:chOff x="1188881" y="351819"/>
            <a:chExt cx="2672526" cy="691207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9768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pc="-150" dirty="0">
                  <a:solidFill>
                    <a:schemeClr val="tx2"/>
                  </a:solidFill>
                  <a:latin typeface="+mn-ea"/>
                </a:rPr>
                <a:t>감염 데이터 분석 및 분포 추정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26725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tx2"/>
                  </a:solidFill>
                  <a:latin typeface="+mn-ea"/>
                </a:rPr>
                <a:t>감염경로 계보 분석</a:t>
              </a:r>
              <a:endParaRPr lang="ko-KR" altLang="en-US" sz="2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8481D7-258B-4AEC-8D62-F6EDDE85D050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2-2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B8C1D98-4D71-4D62-95FB-C984C598B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771" y="13512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02327408">
            <a:extLst>
              <a:ext uri="{FF2B5EF4-FFF2-40B4-BE49-F238E27FC236}">
                <a16:creationId xmlns:a16="http://schemas.microsoft.com/office/drawing/2014/main" id="{7043A577-EAB2-4A7F-AFB5-5742AAAD8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032" y="1177089"/>
            <a:ext cx="6895937" cy="238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5DD5E3-E081-486C-9DF3-EF84BF081D23}"/>
              </a:ext>
            </a:extLst>
          </p:cNvPr>
          <p:cNvSpPr txBox="1"/>
          <p:nvPr/>
        </p:nvSpPr>
        <p:spPr>
          <a:xfrm>
            <a:off x="985814" y="3667725"/>
            <a:ext cx="1013938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연령대와 감염 경로 차수에 대한 분포 차트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100" b="1" dirty="0">
                <a:solidFill>
                  <a:schemeClr val="tx2"/>
                </a:solidFill>
              </a:rPr>
              <a:t>10</a:t>
            </a:r>
            <a:r>
              <a:rPr lang="ko-KR" altLang="en-US" sz="2100" b="1" dirty="0">
                <a:solidFill>
                  <a:schemeClr val="tx2"/>
                </a:solidFill>
              </a:rPr>
              <a:t>대 이하의 감염률은 차수가 오를수록 증가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사전 연구에서는 유흥 지역</a:t>
            </a:r>
            <a:r>
              <a:rPr lang="en-US" altLang="ko-KR" sz="2100" b="1" dirty="0">
                <a:solidFill>
                  <a:schemeClr val="tx2"/>
                </a:solidFill>
              </a:rPr>
              <a:t>(</a:t>
            </a:r>
            <a:r>
              <a:rPr lang="ko-KR" altLang="en-US" sz="2100" b="1" dirty="0">
                <a:solidFill>
                  <a:schemeClr val="tx2"/>
                </a:solidFill>
              </a:rPr>
              <a:t>건대</a:t>
            </a:r>
            <a:r>
              <a:rPr lang="en-US" altLang="ko-KR" sz="2100" b="1" dirty="0">
                <a:solidFill>
                  <a:schemeClr val="tx2"/>
                </a:solidFill>
              </a:rPr>
              <a:t>, </a:t>
            </a:r>
            <a:r>
              <a:rPr lang="ko-KR" altLang="en-US" sz="2100" b="1" dirty="0">
                <a:solidFill>
                  <a:schemeClr val="tx2"/>
                </a:solidFill>
              </a:rPr>
              <a:t>홍대입구</a:t>
            </a:r>
            <a:r>
              <a:rPr lang="en-US" altLang="ko-KR" sz="2100" b="1" dirty="0">
                <a:solidFill>
                  <a:schemeClr val="tx2"/>
                </a:solidFill>
              </a:rPr>
              <a:t>) </a:t>
            </a:r>
            <a:r>
              <a:rPr lang="ko-KR" altLang="en-US" sz="2100" b="1" dirty="0">
                <a:solidFill>
                  <a:schemeClr val="tx2"/>
                </a:solidFill>
              </a:rPr>
              <a:t>지하철 사용률의 감소폭은 컸지만</a:t>
            </a:r>
            <a:r>
              <a:rPr lang="en-US" altLang="ko-KR" sz="2100" b="1" dirty="0">
                <a:solidFill>
                  <a:schemeClr val="tx2"/>
                </a:solidFill>
              </a:rPr>
              <a:t>,</a:t>
            </a:r>
            <a:r>
              <a:rPr lang="ko-KR" altLang="en-US" sz="2100" b="1" dirty="0">
                <a:solidFill>
                  <a:schemeClr val="tx2"/>
                </a:solidFill>
              </a:rPr>
              <a:t> 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r>
              <a:rPr lang="en-US" altLang="ko-KR" sz="2100" b="1" dirty="0">
                <a:solidFill>
                  <a:schemeClr val="tx2"/>
                </a:solidFill>
              </a:rPr>
              <a:t>    </a:t>
            </a:r>
            <a:r>
              <a:rPr lang="ko-KR" altLang="en-US" sz="2100" b="1" dirty="0">
                <a:solidFill>
                  <a:schemeClr val="tx2"/>
                </a:solidFill>
              </a:rPr>
              <a:t>업무 지역</a:t>
            </a:r>
            <a:r>
              <a:rPr lang="en-US" altLang="ko-KR" sz="2100" b="1" dirty="0">
                <a:solidFill>
                  <a:schemeClr val="tx2"/>
                </a:solidFill>
              </a:rPr>
              <a:t>(</a:t>
            </a:r>
            <a:r>
              <a:rPr lang="ko-KR" altLang="en-US" sz="2100" b="1" dirty="0" err="1">
                <a:solidFill>
                  <a:schemeClr val="tx2"/>
                </a:solidFill>
              </a:rPr>
              <a:t>가디</a:t>
            </a:r>
            <a:r>
              <a:rPr lang="en-US" altLang="ko-KR" sz="2100" b="1" dirty="0">
                <a:solidFill>
                  <a:schemeClr val="tx2"/>
                </a:solidFill>
              </a:rPr>
              <a:t>, </a:t>
            </a:r>
            <a:r>
              <a:rPr lang="ko-KR" altLang="en-US" sz="2100" b="1" dirty="0">
                <a:solidFill>
                  <a:schemeClr val="tx2"/>
                </a:solidFill>
              </a:rPr>
              <a:t>종로</a:t>
            </a:r>
            <a:r>
              <a:rPr lang="en-US" altLang="ko-KR" sz="2100" b="1" dirty="0">
                <a:solidFill>
                  <a:schemeClr val="tx2"/>
                </a:solidFill>
              </a:rPr>
              <a:t>) </a:t>
            </a:r>
            <a:r>
              <a:rPr lang="ko-KR" altLang="en-US" sz="2100" b="1" dirty="0">
                <a:solidFill>
                  <a:schemeClr val="tx2"/>
                </a:solidFill>
              </a:rPr>
              <a:t>감소폭은 거의 미비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즉</a:t>
            </a:r>
            <a:r>
              <a:rPr lang="en-US" altLang="ko-KR" sz="2100" b="1" dirty="0">
                <a:solidFill>
                  <a:schemeClr val="tx2"/>
                </a:solidFill>
              </a:rPr>
              <a:t>, </a:t>
            </a:r>
            <a:r>
              <a:rPr lang="ko-KR" altLang="en-US" sz="2100" b="1" dirty="0">
                <a:solidFill>
                  <a:schemeClr val="tx2"/>
                </a:solidFill>
              </a:rPr>
              <a:t>사회 활동을 </a:t>
            </a:r>
            <a:r>
              <a:rPr lang="ko-KR" altLang="en-US" sz="2100" b="1" dirty="0" err="1">
                <a:solidFill>
                  <a:schemeClr val="tx2"/>
                </a:solidFill>
              </a:rPr>
              <a:t>해야하는</a:t>
            </a:r>
            <a:r>
              <a:rPr lang="ko-KR" altLang="en-US" sz="2100" b="1" dirty="0">
                <a:solidFill>
                  <a:schemeClr val="tx2"/>
                </a:solidFill>
              </a:rPr>
              <a:t> </a:t>
            </a:r>
            <a:r>
              <a:rPr lang="en-US" altLang="ko-KR" sz="2100" b="1" dirty="0">
                <a:solidFill>
                  <a:schemeClr val="tx2"/>
                </a:solidFill>
              </a:rPr>
              <a:t>20</a:t>
            </a:r>
            <a:r>
              <a:rPr lang="ko-KR" altLang="en-US" sz="2100" b="1" dirty="0">
                <a:solidFill>
                  <a:schemeClr val="tx2"/>
                </a:solidFill>
              </a:rPr>
              <a:t>대 이상 세대들을 통해 활동이 없는 </a:t>
            </a:r>
            <a:r>
              <a:rPr lang="en-US" altLang="ko-KR" sz="2100" b="1" dirty="0">
                <a:solidFill>
                  <a:schemeClr val="tx2"/>
                </a:solidFill>
              </a:rPr>
              <a:t>10</a:t>
            </a:r>
            <a:r>
              <a:rPr lang="ko-KR" altLang="en-US" sz="2100" b="1" dirty="0">
                <a:solidFill>
                  <a:schemeClr val="tx2"/>
                </a:solidFill>
              </a:rPr>
              <a:t>대들이 주로 걸리며</a:t>
            </a:r>
            <a:r>
              <a:rPr lang="en-US" altLang="ko-KR" sz="2100" b="1" dirty="0">
                <a:solidFill>
                  <a:schemeClr val="tx2"/>
                </a:solidFill>
              </a:rPr>
              <a:t>, 2-50</a:t>
            </a:r>
            <a:r>
              <a:rPr lang="ko-KR" altLang="en-US" sz="2100" b="1" dirty="0">
                <a:solidFill>
                  <a:schemeClr val="tx2"/>
                </a:solidFill>
              </a:rPr>
              <a:t>대의 사회 활동에 대한 방역을 중점으로 진행해야 확산 억제에 결정적</a:t>
            </a:r>
          </a:p>
        </p:txBody>
      </p:sp>
    </p:spTree>
    <p:extLst>
      <p:ext uri="{BB962C8B-B14F-4D97-AF65-F5344CB8AC3E}">
        <p14:creationId xmlns:p14="http://schemas.microsoft.com/office/powerpoint/2010/main" val="2356935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6200000"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4323620" cy="660429"/>
            <a:chOff x="1188881" y="351819"/>
            <a:chExt cx="4323620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9768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pc="-150" dirty="0">
                  <a:solidFill>
                    <a:schemeClr val="tx2"/>
                  </a:solidFill>
                  <a:latin typeface="+mn-ea"/>
                </a:rPr>
                <a:t>감염 데이터 분석 및 분포 추정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43236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감염 인원 수 확률 분포 함수 추정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8481D7-258B-4AEC-8D62-F6EDDE85D050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2-2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3C90BB-67DB-4CA2-8A13-D0D6A00ED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85057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96167320">
            <a:extLst>
              <a:ext uri="{FF2B5EF4-FFF2-40B4-BE49-F238E27FC236}">
                <a16:creationId xmlns:a16="http://schemas.microsoft.com/office/drawing/2014/main" id="{67113CF8-7D1D-4BCB-BDE2-3D6E5530F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55" y="1361739"/>
            <a:ext cx="5219700" cy="195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BCEF25EE-9EB1-49D2-8A4B-35460A9D4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196866448">
            <a:extLst>
              <a:ext uri="{FF2B5EF4-FFF2-40B4-BE49-F238E27FC236}">
                <a16:creationId xmlns:a16="http://schemas.microsoft.com/office/drawing/2014/main" id="{1C982462-04D3-4D7B-80FC-01C151EAC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857" y="903773"/>
            <a:ext cx="5181585" cy="252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840B08-AD1C-41B9-B2FE-4662DEE17274}"/>
              </a:ext>
            </a:extLst>
          </p:cNvPr>
          <p:cNvSpPr txBox="1"/>
          <p:nvPr/>
        </p:nvSpPr>
        <p:spPr>
          <a:xfrm>
            <a:off x="985814" y="3624182"/>
            <a:ext cx="1013938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최초 </a:t>
            </a:r>
            <a:r>
              <a:rPr lang="ko-KR" altLang="en-US" sz="2100" b="1" dirty="0" err="1">
                <a:solidFill>
                  <a:schemeClr val="tx2"/>
                </a:solidFill>
              </a:rPr>
              <a:t>확진자가</a:t>
            </a:r>
            <a:r>
              <a:rPr lang="ko-KR" altLang="en-US" sz="2100" b="1" dirty="0">
                <a:solidFill>
                  <a:schemeClr val="tx2"/>
                </a:solidFill>
              </a:rPr>
              <a:t> </a:t>
            </a:r>
            <a:r>
              <a:rPr lang="en-US" altLang="ko-KR" sz="2100" b="1" dirty="0">
                <a:solidFill>
                  <a:schemeClr val="tx2"/>
                </a:solidFill>
              </a:rPr>
              <a:t>1</a:t>
            </a:r>
            <a:r>
              <a:rPr lang="ko-KR" altLang="en-US" sz="2100" b="1" dirty="0">
                <a:solidFill>
                  <a:schemeClr val="tx2"/>
                </a:solidFill>
              </a:rPr>
              <a:t>주일 동안 감염시킨 수에 대해 확률 분포 함수 추정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왼쪽으로 극심하게 치우친 분포이므로 이를 극한 수치 이론</a:t>
            </a:r>
            <a:r>
              <a:rPr lang="en-US" altLang="ko-KR" sz="2100" b="1" dirty="0">
                <a:solidFill>
                  <a:schemeClr val="tx2"/>
                </a:solidFill>
              </a:rPr>
              <a:t>(</a:t>
            </a:r>
            <a:r>
              <a:rPr lang="ko-KR" altLang="en-US" sz="2100" b="1" dirty="0">
                <a:solidFill>
                  <a:schemeClr val="tx2"/>
                </a:solidFill>
              </a:rPr>
              <a:t>하나의 현상을 </a:t>
            </a:r>
            <a:r>
              <a:rPr lang="en-US" altLang="ko-KR" sz="2100" b="1" dirty="0">
                <a:solidFill>
                  <a:schemeClr val="tx2"/>
                </a:solidFill>
              </a:rPr>
              <a:t>2</a:t>
            </a:r>
            <a:r>
              <a:rPr lang="ko-KR" altLang="en-US" sz="2100" b="1" dirty="0">
                <a:solidFill>
                  <a:schemeClr val="tx2"/>
                </a:solidFill>
              </a:rPr>
              <a:t>개    이상의 분포 함수로 모형화</a:t>
            </a:r>
            <a:r>
              <a:rPr lang="en-US" altLang="ko-KR" sz="2100" b="1" dirty="0">
                <a:solidFill>
                  <a:schemeClr val="tx2"/>
                </a:solidFill>
              </a:rPr>
              <a:t>)</a:t>
            </a:r>
            <a:r>
              <a:rPr lang="ko-KR" altLang="en-US" sz="2100" b="1" dirty="0">
                <a:solidFill>
                  <a:schemeClr val="tx2"/>
                </a:solidFill>
              </a:rPr>
              <a:t>을 적용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100" b="1" dirty="0">
                <a:solidFill>
                  <a:schemeClr val="tx2"/>
                </a:solidFill>
              </a:rPr>
              <a:t>7</a:t>
            </a:r>
            <a:r>
              <a:rPr lang="ko-KR" altLang="en-US" sz="2100" b="1" dirty="0">
                <a:solidFill>
                  <a:schemeClr val="tx2"/>
                </a:solidFill>
              </a:rPr>
              <a:t>명을 기준으로 나누었을 때</a:t>
            </a:r>
            <a:r>
              <a:rPr lang="en-US" altLang="ko-KR" sz="2100" b="1" dirty="0">
                <a:solidFill>
                  <a:schemeClr val="tx2"/>
                </a:solidFill>
              </a:rPr>
              <a:t>, 87%</a:t>
            </a:r>
            <a:r>
              <a:rPr lang="ko-KR" altLang="en-US" sz="2100" b="1" dirty="0">
                <a:solidFill>
                  <a:schemeClr val="tx2"/>
                </a:solidFill>
              </a:rPr>
              <a:t>에 해당하는 </a:t>
            </a:r>
            <a:r>
              <a:rPr lang="en-US" altLang="ko-KR" sz="2100" b="1" dirty="0">
                <a:solidFill>
                  <a:schemeClr val="tx2"/>
                </a:solidFill>
              </a:rPr>
              <a:t>7</a:t>
            </a:r>
            <a:r>
              <a:rPr lang="ko-KR" altLang="en-US" sz="2100" b="1" dirty="0">
                <a:solidFill>
                  <a:schemeClr val="tx2"/>
                </a:solidFill>
              </a:rPr>
              <a:t>명 이하는 평균이 </a:t>
            </a:r>
            <a:r>
              <a:rPr lang="en-US" altLang="ko-KR" sz="2100" b="1" dirty="0">
                <a:solidFill>
                  <a:schemeClr val="tx2"/>
                </a:solidFill>
              </a:rPr>
              <a:t>3.24</a:t>
            </a:r>
            <a:r>
              <a:rPr lang="ko-KR" altLang="en-US" sz="2100" b="1" dirty="0">
                <a:solidFill>
                  <a:schemeClr val="tx2"/>
                </a:solidFill>
              </a:rPr>
              <a:t>명</a:t>
            </a:r>
            <a:r>
              <a:rPr lang="en-US" altLang="ko-KR" sz="2100" b="1" dirty="0">
                <a:solidFill>
                  <a:schemeClr val="tx2"/>
                </a:solidFill>
              </a:rPr>
              <a:t>, </a:t>
            </a:r>
            <a:r>
              <a:rPr lang="ko-KR" altLang="en-US" sz="2100" b="1" dirty="0">
                <a:solidFill>
                  <a:schemeClr val="tx2"/>
                </a:solidFill>
              </a:rPr>
              <a:t>표준 편차 </a:t>
            </a:r>
            <a:r>
              <a:rPr lang="en-US" altLang="ko-KR" sz="2100" b="1" dirty="0">
                <a:solidFill>
                  <a:schemeClr val="tx2"/>
                </a:solidFill>
              </a:rPr>
              <a:t>2.13</a:t>
            </a:r>
            <a:r>
              <a:rPr lang="ko-KR" altLang="en-US" sz="2100" b="1" dirty="0">
                <a:solidFill>
                  <a:schemeClr val="tx2"/>
                </a:solidFill>
              </a:rPr>
              <a:t>명의 정규분포 모양의 전파 강도를 보임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100" b="1" dirty="0">
                <a:solidFill>
                  <a:schemeClr val="tx2"/>
                </a:solidFill>
              </a:rPr>
              <a:t>7</a:t>
            </a:r>
            <a:r>
              <a:rPr lang="ko-KR" altLang="en-US" sz="2100" b="1" dirty="0">
                <a:solidFill>
                  <a:schemeClr val="tx2"/>
                </a:solidFill>
              </a:rPr>
              <a:t>명 이상은 형상 매개변수는 </a:t>
            </a:r>
            <a:r>
              <a:rPr lang="en-US" altLang="ko-KR" sz="2100" b="1" dirty="0">
                <a:solidFill>
                  <a:schemeClr val="tx2"/>
                </a:solidFill>
              </a:rPr>
              <a:t>1.046, </a:t>
            </a:r>
            <a:r>
              <a:rPr lang="ko-KR" altLang="en-US" sz="2100" b="1" dirty="0">
                <a:solidFill>
                  <a:schemeClr val="tx2"/>
                </a:solidFill>
              </a:rPr>
              <a:t>척도 매개변수는 </a:t>
            </a:r>
            <a:r>
              <a:rPr lang="en-US" altLang="ko-KR" sz="2100" b="1" dirty="0">
                <a:solidFill>
                  <a:schemeClr val="tx2"/>
                </a:solidFill>
              </a:rPr>
              <a:t>7.915</a:t>
            </a:r>
            <a:r>
              <a:rPr lang="ko-KR" altLang="en-US" sz="2100" b="1" dirty="0">
                <a:solidFill>
                  <a:schemeClr val="tx2"/>
                </a:solidFill>
              </a:rPr>
              <a:t>인 </a:t>
            </a:r>
            <a:r>
              <a:rPr lang="ko-KR" altLang="en-US" sz="2100" b="1" dirty="0" err="1">
                <a:solidFill>
                  <a:schemeClr val="tx2"/>
                </a:solidFill>
              </a:rPr>
              <a:t>와이블</a:t>
            </a:r>
            <a:r>
              <a:rPr lang="ko-KR" altLang="en-US" sz="2100" b="1" dirty="0">
                <a:solidFill>
                  <a:schemeClr val="tx2"/>
                </a:solidFill>
              </a:rPr>
              <a:t> 분포를 보임 </a:t>
            </a:r>
          </a:p>
        </p:txBody>
      </p:sp>
    </p:spTree>
    <p:extLst>
      <p:ext uri="{BB962C8B-B14F-4D97-AF65-F5344CB8AC3E}">
        <p14:creationId xmlns:p14="http://schemas.microsoft.com/office/powerpoint/2010/main" val="3509501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518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2-3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70679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국내 코로나 </a:t>
            </a:r>
            <a:r>
              <a:rPr lang="ko-KR" altLang="en-US" sz="3200" spc="-150" dirty="0" err="1">
                <a:solidFill>
                  <a:schemeClr val="tx2"/>
                </a:solidFill>
                <a:latin typeface="+mn-ea"/>
              </a:rPr>
              <a:t>확진자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 데이터 분석을 통한</a:t>
            </a:r>
            <a:endParaRPr lang="en-US" altLang="ko-KR" sz="3200" spc="-150" dirty="0">
              <a:solidFill>
                <a:schemeClr val="tx2"/>
              </a:solidFill>
              <a:latin typeface="+mn-ea"/>
            </a:endParaRPr>
          </a:p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지역 간 감염 전파 시뮬레이션 연구</a:t>
            </a:r>
          </a:p>
          <a:p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-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이동 데이터 분석 및 시뮬레이션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497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6200000"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3884397" cy="660429"/>
            <a:chOff x="1188881" y="351819"/>
            <a:chExt cx="3884397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20762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pc="-150" dirty="0">
                  <a:solidFill>
                    <a:schemeClr val="tx2"/>
                  </a:solidFill>
                  <a:latin typeface="+mn-ea"/>
                </a:rPr>
                <a:t>이동 데이터 분석 및 시뮬레이션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38843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이동 인원 및 시뮬레이션 가정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8481D7-258B-4AEC-8D62-F6EDDE85D050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2-3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8C80399-8B72-4227-85A4-5E05B455E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6379E3F-BF95-4100-B557-00A3C74B5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970" y="223157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77375456">
            <a:extLst>
              <a:ext uri="{FF2B5EF4-FFF2-40B4-BE49-F238E27FC236}">
                <a16:creationId xmlns:a16="http://schemas.microsoft.com/office/drawing/2014/main" id="{0FD3646F-19A4-41C7-8E2B-AA1CA33ED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07" y="1937849"/>
            <a:ext cx="11240387" cy="78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FF1058-EA02-4422-B20B-7AB2F0F7B470}"/>
              </a:ext>
            </a:extLst>
          </p:cNvPr>
          <p:cNvSpPr txBox="1"/>
          <p:nvPr/>
        </p:nvSpPr>
        <p:spPr>
          <a:xfrm>
            <a:off x="475807" y="3145211"/>
            <a:ext cx="117161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100" b="1" dirty="0">
                <a:solidFill>
                  <a:schemeClr val="tx2"/>
                </a:solidFill>
              </a:rPr>
              <a:t>19</a:t>
            </a:r>
            <a:r>
              <a:rPr lang="ko-KR" altLang="en-US" sz="2100" b="1" dirty="0">
                <a:solidFill>
                  <a:schemeClr val="tx2"/>
                </a:solidFill>
              </a:rPr>
              <a:t>년도와 </a:t>
            </a:r>
            <a:r>
              <a:rPr lang="en-US" altLang="ko-KR" sz="2100" b="1" dirty="0">
                <a:solidFill>
                  <a:schemeClr val="tx2"/>
                </a:solidFill>
              </a:rPr>
              <a:t>20</a:t>
            </a:r>
            <a:r>
              <a:rPr lang="ko-KR" altLang="en-US" sz="2100" b="1" dirty="0">
                <a:solidFill>
                  <a:schemeClr val="tx2"/>
                </a:solidFill>
              </a:rPr>
              <a:t>년도 기차를 이용해 서울에서 부산으로 가는 인원을 추정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서울시 인구와 서울에서의 </a:t>
            </a:r>
            <a:r>
              <a:rPr lang="ko-KR" altLang="en-US" sz="2100" b="1" dirty="0" err="1">
                <a:solidFill>
                  <a:schemeClr val="tx2"/>
                </a:solidFill>
              </a:rPr>
              <a:t>확진자</a:t>
            </a:r>
            <a:r>
              <a:rPr lang="ko-KR" altLang="en-US" sz="2100" b="1" dirty="0">
                <a:solidFill>
                  <a:schemeClr val="tx2"/>
                </a:solidFill>
              </a:rPr>
              <a:t> 수</a:t>
            </a:r>
            <a:r>
              <a:rPr lang="en-US" altLang="ko-KR" sz="2100" b="1" dirty="0">
                <a:solidFill>
                  <a:schemeClr val="tx2"/>
                </a:solidFill>
              </a:rPr>
              <a:t>, </a:t>
            </a:r>
            <a:r>
              <a:rPr lang="ko-KR" altLang="en-US" sz="2100" b="1" dirty="0">
                <a:solidFill>
                  <a:schemeClr val="tx2"/>
                </a:solidFill>
              </a:rPr>
              <a:t>일일 기차 인원을 이용해 최초 감염자 중 부산으로 이동한 인원 추정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앞서 구한 분포를 이용하여 이동한 인원이 몇 명을 감염시키는가에 대한 시뮬레이션 진행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몬테카를로 시뮬레이션 실험은 </a:t>
            </a:r>
            <a:r>
              <a:rPr lang="en-US" altLang="ko-KR" sz="2100" b="1" dirty="0">
                <a:solidFill>
                  <a:schemeClr val="tx2"/>
                </a:solidFill>
              </a:rPr>
              <a:t>10,000</a:t>
            </a:r>
            <a:r>
              <a:rPr lang="ko-KR" altLang="en-US" sz="2100" b="1" dirty="0">
                <a:solidFill>
                  <a:schemeClr val="tx2"/>
                </a:solidFill>
              </a:rPr>
              <a:t>번의 반복하여 통계량 추정 </a:t>
            </a:r>
          </a:p>
        </p:txBody>
      </p:sp>
    </p:spTree>
    <p:extLst>
      <p:ext uri="{BB962C8B-B14F-4D97-AF65-F5344CB8AC3E}">
        <p14:creationId xmlns:p14="http://schemas.microsoft.com/office/powerpoint/2010/main" val="1967380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6200000"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3884397" cy="660429"/>
            <a:chOff x="1188881" y="351819"/>
            <a:chExt cx="3884397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20762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pc="-150" dirty="0">
                  <a:solidFill>
                    <a:schemeClr val="tx2"/>
                  </a:solidFill>
                  <a:latin typeface="+mn-ea"/>
                </a:rPr>
                <a:t>이동 데이터 분석 및 시뮬레이션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38843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이동 인원 및 시뮬레이션 결과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8481D7-258B-4AEC-8D62-F6EDDE85D050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2-3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8C80399-8B72-4227-85A4-5E05B455E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7796BBC-5045-4A90-B200-2D315E09B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382463"/>
              </p:ext>
            </p:extLst>
          </p:nvPr>
        </p:nvGraphicFramePr>
        <p:xfrm>
          <a:off x="551842" y="1591824"/>
          <a:ext cx="5010760" cy="1471801"/>
        </p:xfrm>
        <a:graphic>
          <a:graphicData uri="http://schemas.openxmlformats.org/drawingml/2006/table">
            <a:tbl>
              <a:tblPr/>
              <a:tblGrid>
                <a:gridCol w="1683952">
                  <a:extLst>
                    <a:ext uri="{9D8B030D-6E8A-4147-A177-3AD203B41FA5}">
                      <a16:colId xmlns:a16="http://schemas.microsoft.com/office/drawing/2014/main" val="178362288"/>
                    </a:ext>
                  </a:extLst>
                </a:gridCol>
                <a:gridCol w="554468">
                  <a:extLst>
                    <a:ext uri="{9D8B030D-6E8A-4147-A177-3AD203B41FA5}">
                      <a16:colId xmlns:a16="http://schemas.microsoft.com/office/drawing/2014/main" val="3418661107"/>
                    </a:ext>
                  </a:extLst>
                </a:gridCol>
                <a:gridCol w="554468">
                  <a:extLst>
                    <a:ext uri="{9D8B030D-6E8A-4147-A177-3AD203B41FA5}">
                      <a16:colId xmlns:a16="http://schemas.microsoft.com/office/drawing/2014/main" val="1959005875"/>
                    </a:ext>
                  </a:extLst>
                </a:gridCol>
                <a:gridCol w="554468">
                  <a:extLst>
                    <a:ext uri="{9D8B030D-6E8A-4147-A177-3AD203B41FA5}">
                      <a16:colId xmlns:a16="http://schemas.microsoft.com/office/drawing/2014/main" val="3722032616"/>
                    </a:ext>
                  </a:extLst>
                </a:gridCol>
                <a:gridCol w="554468">
                  <a:extLst>
                    <a:ext uri="{9D8B030D-6E8A-4147-A177-3AD203B41FA5}">
                      <a16:colId xmlns:a16="http://schemas.microsoft.com/office/drawing/2014/main" val="2931313990"/>
                    </a:ext>
                  </a:extLst>
                </a:gridCol>
                <a:gridCol w="554468">
                  <a:extLst>
                    <a:ext uri="{9D8B030D-6E8A-4147-A177-3AD203B41FA5}">
                      <a16:colId xmlns:a16="http://schemas.microsoft.com/office/drawing/2014/main" val="1382220239"/>
                    </a:ext>
                  </a:extLst>
                </a:gridCol>
                <a:gridCol w="554468">
                  <a:extLst>
                    <a:ext uri="{9D8B030D-6E8A-4147-A177-3AD203B41FA5}">
                      <a16:colId xmlns:a16="http://schemas.microsoft.com/office/drawing/2014/main" val="1645592751"/>
                    </a:ext>
                  </a:extLst>
                </a:gridCol>
              </a:tblGrid>
              <a:tr h="3035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7633" marR="57633" marT="15934" marB="159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Min.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7633" marR="57633" marT="15934" marB="159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1</a:t>
                      </a:r>
                      <a:r>
                        <a:rPr lang="en-US" sz="1100" b="1" kern="0" spc="0" baseline="3000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st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 Qu.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7633" marR="57633" marT="15934" marB="159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Med.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7633" marR="57633" marT="15934" marB="159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Mean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7633" marR="57633" marT="15934" marB="159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3</a:t>
                      </a:r>
                      <a:r>
                        <a:rPr lang="en-US" sz="1100" b="1" kern="0" spc="0" baseline="3000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rd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 Qu.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7633" marR="57633" marT="15934" marB="159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Max.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7633" marR="57633" marT="15934" marB="159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8468393"/>
                  </a:ext>
                </a:extLst>
              </a:tr>
              <a:tr h="5841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Under travel pattern in 2020</a:t>
                      </a:r>
                      <a:endParaRPr lang="sv-SE" sz="11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7633" marR="57633" marT="15934" marB="159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0.00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7633" marR="57633" marT="15934" marB="159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0.00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7633" marR="57633" marT="15934" marB="159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0.00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7633" marR="57633" marT="15934" marB="159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0.48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7633" marR="57633" marT="15934" marB="159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0.00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7633" marR="57633" marT="15934" marB="159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43.00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7633" marR="57633" marT="15934" marB="159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344533"/>
                  </a:ext>
                </a:extLst>
              </a:tr>
              <a:tr h="5841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Under travel pattern in 2019</a:t>
                      </a:r>
                      <a:endParaRPr lang="sv-SE" sz="11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7633" marR="57633" marT="15934" marB="159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0.00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7633" marR="57633" marT="15934" marB="159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0.00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7633" marR="57633" marT="15934" marB="159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0.00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7633" marR="57633" marT="15934" marB="159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1.70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7633" marR="57633" marT="15934" marB="159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2.00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7633" marR="57633" marT="15934" marB="159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50.00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7633" marR="57633" marT="15934" marB="159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43182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EF400EA-EBF9-4AB1-B833-D16147227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56496"/>
              </p:ext>
            </p:extLst>
          </p:nvPr>
        </p:nvGraphicFramePr>
        <p:xfrm>
          <a:off x="6506328" y="1591822"/>
          <a:ext cx="5010762" cy="1471800"/>
        </p:xfrm>
        <a:graphic>
          <a:graphicData uri="http://schemas.openxmlformats.org/drawingml/2006/table">
            <a:tbl>
              <a:tblPr/>
              <a:tblGrid>
                <a:gridCol w="1683954">
                  <a:extLst>
                    <a:ext uri="{9D8B030D-6E8A-4147-A177-3AD203B41FA5}">
                      <a16:colId xmlns:a16="http://schemas.microsoft.com/office/drawing/2014/main" val="1646415551"/>
                    </a:ext>
                  </a:extLst>
                </a:gridCol>
                <a:gridCol w="554468">
                  <a:extLst>
                    <a:ext uri="{9D8B030D-6E8A-4147-A177-3AD203B41FA5}">
                      <a16:colId xmlns:a16="http://schemas.microsoft.com/office/drawing/2014/main" val="1033815762"/>
                    </a:ext>
                  </a:extLst>
                </a:gridCol>
                <a:gridCol w="554468">
                  <a:extLst>
                    <a:ext uri="{9D8B030D-6E8A-4147-A177-3AD203B41FA5}">
                      <a16:colId xmlns:a16="http://schemas.microsoft.com/office/drawing/2014/main" val="994080534"/>
                    </a:ext>
                  </a:extLst>
                </a:gridCol>
                <a:gridCol w="554468">
                  <a:extLst>
                    <a:ext uri="{9D8B030D-6E8A-4147-A177-3AD203B41FA5}">
                      <a16:colId xmlns:a16="http://schemas.microsoft.com/office/drawing/2014/main" val="2330848097"/>
                    </a:ext>
                  </a:extLst>
                </a:gridCol>
                <a:gridCol w="554468">
                  <a:extLst>
                    <a:ext uri="{9D8B030D-6E8A-4147-A177-3AD203B41FA5}">
                      <a16:colId xmlns:a16="http://schemas.microsoft.com/office/drawing/2014/main" val="3261520004"/>
                    </a:ext>
                  </a:extLst>
                </a:gridCol>
                <a:gridCol w="554468">
                  <a:extLst>
                    <a:ext uri="{9D8B030D-6E8A-4147-A177-3AD203B41FA5}">
                      <a16:colId xmlns:a16="http://schemas.microsoft.com/office/drawing/2014/main" val="3408247571"/>
                    </a:ext>
                  </a:extLst>
                </a:gridCol>
                <a:gridCol w="554468">
                  <a:extLst>
                    <a:ext uri="{9D8B030D-6E8A-4147-A177-3AD203B41FA5}">
                      <a16:colId xmlns:a16="http://schemas.microsoft.com/office/drawing/2014/main" val="2995529445"/>
                    </a:ext>
                  </a:extLst>
                </a:gridCol>
              </a:tblGrid>
              <a:tr h="2968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Min.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1</a:t>
                      </a:r>
                      <a:r>
                        <a:rPr lang="en-US" sz="1100" b="1" kern="0" spc="0" baseline="3000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st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 Qu.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Med.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Mean</a:t>
                      </a:r>
                      <a:endParaRPr 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3</a:t>
                      </a:r>
                      <a:r>
                        <a:rPr lang="en-US" sz="1100" b="1" kern="0" spc="0" baseline="3000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rd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 Qu.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Max.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28256"/>
                  </a:ext>
                </a:extLst>
              </a:tr>
              <a:tr h="5874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Under travel pattern in 2020</a:t>
                      </a:r>
                      <a:endParaRPr lang="sv-SE" sz="11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0.00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0.00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0.00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1.83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2.00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57.00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431500"/>
                  </a:ext>
                </a:extLst>
              </a:tr>
              <a:tr h="5874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Under travel pattern in 2019</a:t>
                      </a:r>
                      <a:endParaRPr lang="sv-SE" sz="11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0.00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0.00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4.00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5.94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8.00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70.00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162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5F0A82-22C2-4323-B97C-439681363FF2}"/>
              </a:ext>
            </a:extLst>
          </p:cNvPr>
          <p:cNvSpPr txBox="1"/>
          <p:nvPr/>
        </p:nvSpPr>
        <p:spPr>
          <a:xfrm>
            <a:off x="551841" y="1158596"/>
            <a:ext cx="5010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감염률이 실제와 같을 때</a:t>
            </a:r>
            <a:r>
              <a:rPr lang="en-US" altLang="ko-KR" sz="1100" dirty="0"/>
              <a:t>(0.0027%)</a:t>
            </a:r>
            <a:r>
              <a:rPr lang="ko-KR" altLang="en-US" sz="110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ADD5DF-A48D-4D4E-8397-D3D02BCFF386}"/>
              </a:ext>
            </a:extLst>
          </p:cNvPr>
          <p:cNvSpPr txBox="1"/>
          <p:nvPr/>
        </p:nvSpPr>
        <p:spPr>
          <a:xfrm>
            <a:off x="6506328" y="1158596"/>
            <a:ext cx="5010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감염률이 실제보다 더 높을 때</a:t>
            </a:r>
            <a:r>
              <a:rPr lang="en-US" altLang="ko-KR" sz="1100" dirty="0"/>
              <a:t>(0.01%)</a:t>
            </a:r>
            <a:endParaRPr lang="ko-KR" alt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73284C-1F66-4731-B16D-CDD00AF25E49}"/>
              </a:ext>
            </a:extLst>
          </p:cNvPr>
          <p:cNvSpPr txBox="1"/>
          <p:nvPr/>
        </p:nvSpPr>
        <p:spPr>
          <a:xfrm>
            <a:off x="475807" y="3235238"/>
            <a:ext cx="117161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실험결과 </a:t>
            </a:r>
            <a:r>
              <a:rPr lang="ko-KR" altLang="en-US" sz="2100" b="1" dirty="0" err="1">
                <a:solidFill>
                  <a:schemeClr val="tx2"/>
                </a:solidFill>
              </a:rPr>
              <a:t>이동량과</a:t>
            </a:r>
            <a:r>
              <a:rPr lang="ko-KR" altLang="en-US" sz="2100" b="1" dirty="0">
                <a:solidFill>
                  <a:schemeClr val="tx2"/>
                </a:solidFill>
              </a:rPr>
              <a:t> 감염 확률이 작을 때 감염 수가 적음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즉</a:t>
            </a:r>
            <a:r>
              <a:rPr lang="en-US" altLang="ko-KR" sz="2100" b="1" dirty="0">
                <a:solidFill>
                  <a:schemeClr val="tx2"/>
                </a:solidFill>
              </a:rPr>
              <a:t>, </a:t>
            </a:r>
            <a:r>
              <a:rPr lang="ko-KR" altLang="en-US" sz="2100" b="1" dirty="0">
                <a:solidFill>
                  <a:schemeClr val="tx2"/>
                </a:solidFill>
              </a:rPr>
              <a:t>평균적으로 생성되는 감염자 수는 이동하는 인원 수와 감염률에 대해 비례함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하지만 극악의 케이스에서는 상관없이 수많은 감염자가 발생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즉</a:t>
            </a:r>
            <a:r>
              <a:rPr lang="en-US" altLang="ko-KR" sz="2100" b="1" dirty="0">
                <a:solidFill>
                  <a:schemeClr val="tx2"/>
                </a:solidFill>
              </a:rPr>
              <a:t>, </a:t>
            </a:r>
            <a:r>
              <a:rPr lang="ko-KR" altLang="en-US" sz="2100" b="1" dirty="0">
                <a:solidFill>
                  <a:schemeClr val="tx2"/>
                </a:solidFill>
              </a:rPr>
              <a:t>최악의 경우는 감염률 </a:t>
            </a:r>
            <a:r>
              <a:rPr lang="ko-KR" altLang="en-US" sz="2100" b="1" dirty="0" err="1">
                <a:solidFill>
                  <a:schemeClr val="tx2"/>
                </a:solidFill>
              </a:rPr>
              <a:t>이동량과</a:t>
            </a:r>
            <a:r>
              <a:rPr lang="ko-KR" altLang="en-US" sz="2100" b="1" dirty="0">
                <a:solidFill>
                  <a:schemeClr val="tx2"/>
                </a:solidFill>
              </a:rPr>
              <a:t> 상관 없이 발생하며 바이러스 전파에 대해 어떤 경우도 방심할 수 없다</a:t>
            </a:r>
            <a:r>
              <a:rPr lang="en-US" altLang="ko-KR" sz="2100" b="1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031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86,730 감사일러스트, 벡터, 상업적 이미지사이트 - 123RF">
            <a:extLst>
              <a:ext uri="{FF2B5EF4-FFF2-40B4-BE49-F238E27FC236}">
                <a16:creationId xmlns:a16="http://schemas.microsoft.com/office/drawing/2014/main" id="{87773243-719F-4B9B-9C3A-825E4BE26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0829" y="643467"/>
            <a:ext cx="7930341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4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518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1-1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49407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chemeClr val="tx2"/>
                </a:solidFill>
                <a:latin typeface="+mn-ea"/>
              </a:rPr>
              <a:t>딥러닝을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 활용한 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UWB 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실험</a:t>
            </a:r>
            <a:endParaRPr lang="en-US" altLang="ko-KR" sz="3200" spc="-150" dirty="0">
              <a:solidFill>
                <a:schemeClr val="tx2"/>
              </a:solidFill>
              <a:latin typeface="+mn-ea"/>
            </a:endParaRPr>
          </a:p>
          <a:p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 -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실험 목표 </a:t>
            </a:r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&amp;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환경 구축</a:t>
            </a:r>
          </a:p>
          <a:p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6200000"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2864887" cy="660429"/>
            <a:chOff x="1188881" y="351819"/>
            <a:chExt cx="2864887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691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실험 목표 </a:t>
              </a:r>
              <a:r>
                <a:rPr lang="en-US" altLang="ko-KR" sz="1200" dirty="0"/>
                <a:t>&amp; </a:t>
              </a:r>
              <a:r>
                <a:rPr lang="ko-KR" altLang="en-US" sz="1200" dirty="0"/>
                <a:t>환경 구축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286488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실험</a:t>
              </a:r>
              <a:r>
                <a:rPr lang="en-US" altLang="ko-KR" sz="2200" dirty="0"/>
                <a:t> </a:t>
              </a:r>
              <a:r>
                <a:rPr lang="ko-KR" altLang="en-US" sz="2200" dirty="0"/>
                <a:t>목표 </a:t>
              </a:r>
              <a:r>
                <a:rPr lang="en-US" altLang="ko-KR" sz="2200" dirty="0"/>
                <a:t>&amp; </a:t>
              </a:r>
              <a:r>
                <a:rPr lang="ko-KR" altLang="en-US" sz="2200" dirty="0"/>
                <a:t>핵심요소</a:t>
              </a: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F5D092A-8B66-4369-A712-FFBFC083CFAC}"/>
              </a:ext>
            </a:extLst>
          </p:cNvPr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D2097E-ADE6-4EC7-9BEF-5818FD5E9046}"/>
              </a:ext>
            </a:extLst>
          </p:cNvPr>
          <p:cNvSpPr txBox="1"/>
          <p:nvPr/>
        </p:nvSpPr>
        <p:spPr>
          <a:xfrm>
            <a:off x="749439" y="3859759"/>
            <a:ext cx="516726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3D3D3D"/>
                </a:solidFill>
              </a:rPr>
              <a:t>계획</a:t>
            </a:r>
            <a:r>
              <a:rPr lang="ko-KR" altLang="en-US" sz="3000" b="1" dirty="0">
                <a:solidFill>
                  <a:schemeClr val="tx2"/>
                </a:solidFill>
              </a:rPr>
              <a:t> </a:t>
            </a:r>
            <a:endParaRPr lang="en-US" altLang="ko-KR" sz="3000" b="1" dirty="0">
              <a:solidFill>
                <a:schemeClr val="tx2"/>
              </a:solidFill>
            </a:endParaRPr>
          </a:p>
          <a:p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환경구축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다양한 알고리즘을 적용해 실험 진행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실험값 분석 </a:t>
            </a:r>
            <a:r>
              <a:rPr lang="en-US" altLang="ko-KR" sz="2100" b="1" dirty="0">
                <a:solidFill>
                  <a:schemeClr val="tx2"/>
                </a:solidFill>
              </a:rPr>
              <a:t>&amp; </a:t>
            </a:r>
            <a:r>
              <a:rPr lang="ko-KR" altLang="en-US" sz="2100" b="1" dirty="0">
                <a:solidFill>
                  <a:schemeClr val="tx2"/>
                </a:solidFill>
              </a:rPr>
              <a:t>결과 도출</a:t>
            </a:r>
            <a:endParaRPr lang="en-US" altLang="ko-KR" sz="2100" b="1" dirty="0">
              <a:solidFill>
                <a:schemeClr val="tx2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569673F-8B0F-47D9-BA28-69E561D41CC4}"/>
              </a:ext>
            </a:extLst>
          </p:cNvPr>
          <p:cNvCxnSpPr>
            <a:cxnSpLocks/>
          </p:cNvCxnSpPr>
          <p:nvPr/>
        </p:nvCxnSpPr>
        <p:spPr>
          <a:xfrm flipH="1">
            <a:off x="749440" y="3536135"/>
            <a:ext cx="986835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F92CAD-D452-4D69-AB1D-3FA6823C1555}"/>
              </a:ext>
            </a:extLst>
          </p:cNvPr>
          <p:cNvSpPr txBox="1"/>
          <p:nvPr/>
        </p:nvSpPr>
        <p:spPr>
          <a:xfrm>
            <a:off x="749439" y="1469875"/>
            <a:ext cx="516726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3D3D3D"/>
                </a:solidFill>
              </a:rPr>
              <a:t>요구사항</a:t>
            </a:r>
            <a:r>
              <a:rPr lang="ko-KR" altLang="en-US" sz="3000" b="1" dirty="0">
                <a:solidFill>
                  <a:schemeClr val="tx2"/>
                </a:solidFill>
              </a:rPr>
              <a:t> </a:t>
            </a:r>
            <a:endParaRPr lang="en-US" altLang="ko-KR" sz="3000" b="1" dirty="0">
              <a:solidFill>
                <a:schemeClr val="tx2"/>
              </a:solidFill>
            </a:endParaRPr>
          </a:p>
          <a:p>
            <a:endParaRPr lang="en-US" altLang="ko-KR" sz="2100" b="1" dirty="0">
              <a:solidFill>
                <a:schemeClr val="tx2"/>
              </a:solidFill>
            </a:endParaRPr>
          </a:p>
          <a:p>
            <a:r>
              <a:rPr lang="ko-KR" altLang="en-US" sz="2100" b="1" dirty="0">
                <a:solidFill>
                  <a:schemeClr val="tx2"/>
                </a:solidFill>
              </a:rPr>
              <a:t>신호 오류가 많이 발생할 수 있는 </a:t>
            </a:r>
            <a:r>
              <a:rPr lang="ko-KR" altLang="en-US" sz="2100" b="1" dirty="0">
                <a:solidFill>
                  <a:srgbClr val="C00000"/>
                </a:solidFill>
              </a:rPr>
              <a:t>장애물이 많은 공간</a:t>
            </a:r>
            <a:r>
              <a:rPr lang="ko-KR" altLang="en-US" sz="2100" b="1" dirty="0">
                <a:solidFill>
                  <a:schemeClr val="tx2"/>
                </a:solidFill>
              </a:rPr>
              <a:t>에서도 정확하게 신호를 수신   받아 </a:t>
            </a:r>
            <a:r>
              <a:rPr lang="ko-KR" altLang="en-US" sz="2100" b="1" dirty="0">
                <a:solidFill>
                  <a:srgbClr val="C00000"/>
                </a:solidFill>
              </a:rPr>
              <a:t>타겟의 위치</a:t>
            </a:r>
            <a:r>
              <a:rPr lang="ko-KR" altLang="en-US" sz="2100" b="1" dirty="0">
                <a:solidFill>
                  <a:schemeClr val="tx2"/>
                </a:solidFill>
              </a:rPr>
              <a:t>를 알고 싶다</a:t>
            </a:r>
            <a:r>
              <a:rPr lang="en-US" altLang="ko-KR" sz="2100" b="1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EAE2FE-276F-4B3D-A4C0-DB28AB1A82BC}"/>
              </a:ext>
            </a:extLst>
          </p:cNvPr>
          <p:cNvSpPr txBox="1"/>
          <p:nvPr/>
        </p:nvSpPr>
        <p:spPr>
          <a:xfrm>
            <a:off x="6355967" y="1469875"/>
            <a:ext cx="4779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3D3D3D"/>
                </a:solidFill>
              </a:rPr>
              <a:t>목표 </a:t>
            </a:r>
            <a:endParaRPr lang="en-US" altLang="ko-KR" sz="3000" b="1" dirty="0">
              <a:solidFill>
                <a:srgbClr val="3D3D3D"/>
              </a:solidFill>
            </a:endParaRPr>
          </a:p>
          <a:p>
            <a:endParaRPr lang="en-US" altLang="ko-KR" sz="2100" b="1" dirty="0">
              <a:solidFill>
                <a:schemeClr val="tx2"/>
              </a:solidFill>
            </a:endParaRPr>
          </a:p>
          <a:p>
            <a:r>
              <a:rPr lang="ko-KR" altLang="en-US" sz="2100" b="1" dirty="0">
                <a:solidFill>
                  <a:schemeClr val="tx2"/>
                </a:solidFill>
              </a:rPr>
              <a:t>타겟이 일반적이지 않는 상황</a:t>
            </a:r>
            <a:r>
              <a:rPr lang="en-US" altLang="ko-KR" sz="2100" b="1" dirty="0">
                <a:solidFill>
                  <a:schemeClr val="tx2"/>
                </a:solidFill>
              </a:rPr>
              <a:t>(</a:t>
            </a:r>
            <a:r>
              <a:rPr lang="ko-KR" altLang="en-US" sz="2100" b="1" dirty="0">
                <a:solidFill>
                  <a:schemeClr val="tx2"/>
                </a:solidFill>
              </a:rPr>
              <a:t>동일한 공간 반복 이동</a:t>
            </a:r>
            <a:r>
              <a:rPr lang="en-US" altLang="ko-KR" sz="2100" b="1" dirty="0">
                <a:solidFill>
                  <a:schemeClr val="tx2"/>
                </a:solidFill>
              </a:rPr>
              <a:t>, </a:t>
            </a:r>
            <a:r>
              <a:rPr lang="ko-KR" altLang="en-US" sz="2100" b="1" dirty="0" err="1">
                <a:solidFill>
                  <a:schemeClr val="tx2"/>
                </a:solidFill>
              </a:rPr>
              <a:t>결측치</a:t>
            </a:r>
            <a:r>
              <a:rPr lang="ko-KR" altLang="en-US" sz="2100" b="1" dirty="0">
                <a:solidFill>
                  <a:schemeClr val="tx2"/>
                </a:solidFill>
              </a:rPr>
              <a:t> 생성</a:t>
            </a:r>
            <a:r>
              <a:rPr lang="en-US" altLang="ko-KR" sz="2100" b="1" dirty="0">
                <a:solidFill>
                  <a:schemeClr val="tx2"/>
                </a:solidFill>
              </a:rPr>
              <a:t>)</a:t>
            </a:r>
            <a:r>
              <a:rPr lang="ko-KR" altLang="en-US" sz="2100" b="1" dirty="0">
                <a:solidFill>
                  <a:schemeClr val="tx2"/>
                </a:solidFill>
              </a:rPr>
              <a:t>에서 </a:t>
            </a:r>
            <a:r>
              <a:rPr lang="ko-KR" altLang="en-US" sz="2100" b="1" dirty="0">
                <a:solidFill>
                  <a:srgbClr val="C00000"/>
                </a:solidFill>
              </a:rPr>
              <a:t>가장 효과적인 알고리즘은 무엇</a:t>
            </a:r>
            <a:r>
              <a:rPr lang="ko-KR" altLang="en-US" sz="2100" b="1" dirty="0">
                <a:solidFill>
                  <a:schemeClr val="tx2"/>
                </a:solidFill>
              </a:rPr>
              <a:t>인지 탐구</a:t>
            </a:r>
            <a:endParaRPr lang="en-US" altLang="ko-KR" sz="2100" b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1EC700-F8E8-4D81-9EE4-AA679C997EF5}"/>
              </a:ext>
            </a:extLst>
          </p:cNvPr>
          <p:cNvSpPr txBox="1"/>
          <p:nvPr/>
        </p:nvSpPr>
        <p:spPr>
          <a:xfrm>
            <a:off x="6355967" y="3859758"/>
            <a:ext cx="4779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3D3D3D"/>
                </a:solidFill>
              </a:rPr>
              <a:t>핵심요소 </a:t>
            </a:r>
            <a:endParaRPr lang="en-US" altLang="ko-KR" sz="3000" b="1" dirty="0">
              <a:solidFill>
                <a:srgbClr val="3D3D3D"/>
              </a:solidFill>
            </a:endParaRPr>
          </a:p>
          <a:p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가장 효과적인 알고리즘은 무엇인가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결과값의 신뢰성은 어떻게 되는가 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8481D7-258B-4AEC-8D62-F6EDDE85D050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1-1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535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2034531" cy="660429"/>
            <a:chOff x="1188881" y="351819"/>
            <a:chExt cx="2034531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691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실험 목표 </a:t>
              </a:r>
              <a:r>
                <a:rPr lang="en-US" altLang="ko-KR" sz="1200" dirty="0"/>
                <a:t>&amp; </a:t>
              </a:r>
              <a:r>
                <a:rPr lang="ko-KR" altLang="en-US" sz="1200" dirty="0"/>
                <a:t>환경 구축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20345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실험 환경 구축</a:t>
              </a: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F5D092A-8B66-4369-A712-FFBFC083CFAC}"/>
              </a:ext>
            </a:extLst>
          </p:cNvPr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A45B3E4-61D5-43AB-B532-3F5E27F3D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00" t="19516" r="45365" b="17268"/>
          <a:stretch/>
        </p:blipFill>
        <p:spPr>
          <a:xfrm rot="5400000">
            <a:off x="1919385" y="1634723"/>
            <a:ext cx="2946095" cy="3781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E95A3E-E90B-4BF9-88C2-66ADC65B8E28}"/>
              </a:ext>
            </a:extLst>
          </p:cNvPr>
          <p:cNvSpPr txBox="1"/>
          <p:nvPr/>
        </p:nvSpPr>
        <p:spPr>
          <a:xfrm>
            <a:off x="749440" y="5208749"/>
            <a:ext cx="5252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실험 환경 구축 중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C7DF9C-7C91-48DB-9F30-EDABA8A39679}"/>
              </a:ext>
            </a:extLst>
          </p:cNvPr>
          <p:cNvSpPr txBox="1"/>
          <p:nvPr/>
        </p:nvSpPr>
        <p:spPr>
          <a:xfrm>
            <a:off x="6373961" y="2060056"/>
            <a:ext cx="486778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solidFill>
                  <a:schemeClr val="tx2"/>
                </a:solidFill>
              </a:rPr>
              <a:t> 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100" b="1" dirty="0">
                <a:solidFill>
                  <a:schemeClr val="tx2"/>
                </a:solidFill>
              </a:rPr>
              <a:t>앵커 </a:t>
            </a:r>
            <a:r>
              <a:rPr lang="en-US" altLang="ko-KR" sz="2100" b="1" dirty="0">
                <a:solidFill>
                  <a:schemeClr val="tx2"/>
                </a:solidFill>
              </a:rPr>
              <a:t>4</a:t>
            </a:r>
            <a:r>
              <a:rPr lang="ko-KR" altLang="en-US" sz="2100" b="1" dirty="0">
                <a:solidFill>
                  <a:schemeClr val="tx2"/>
                </a:solidFill>
              </a:rPr>
              <a:t>개를 이용하여 가상의 좌표   공간 생성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100" b="1" dirty="0">
                <a:solidFill>
                  <a:schemeClr val="tx2"/>
                </a:solidFill>
              </a:rPr>
              <a:t>태그를 이용하여 타겟의 좌표 값     생성 준비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100" b="1" dirty="0">
                <a:solidFill>
                  <a:schemeClr val="tx2"/>
                </a:solidFill>
              </a:rPr>
              <a:t>CCU (Central Computing Unit)</a:t>
            </a:r>
            <a:r>
              <a:rPr lang="ko-KR" altLang="en-US" sz="2100" b="1" dirty="0">
                <a:solidFill>
                  <a:schemeClr val="tx2"/>
                </a:solidFill>
              </a:rPr>
              <a:t>로 사용할 컴퓨터와 앵커 </a:t>
            </a:r>
            <a:r>
              <a:rPr lang="en-US" altLang="ko-KR" sz="2100" b="1" dirty="0">
                <a:solidFill>
                  <a:schemeClr val="tx2"/>
                </a:solidFill>
              </a:rPr>
              <a:t>&amp; </a:t>
            </a:r>
            <a:r>
              <a:rPr lang="ko-KR" altLang="en-US" sz="2100" b="1" dirty="0">
                <a:solidFill>
                  <a:schemeClr val="tx2"/>
                </a:solidFill>
              </a:rPr>
              <a:t>태그 동기화</a:t>
            </a:r>
            <a:r>
              <a:rPr lang="en-US" altLang="ko-KR" sz="21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0653AE0-FC06-4CEA-9C4A-BB1231F281CE}"/>
              </a:ext>
            </a:extLst>
          </p:cNvPr>
          <p:cNvSpPr/>
          <p:nvPr/>
        </p:nvSpPr>
        <p:spPr>
          <a:xfrm>
            <a:off x="2140772" y="2310922"/>
            <a:ext cx="666974" cy="6078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F68658-C04A-4F73-A255-25949C317E8E}"/>
              </a:ext>
            </a:extLst>
          </p:cNvPr>
          <p:cNvSpPr/>
          <p:nvPr/>
        </p:nvSpPr>
        <p:spPr>
          <a:xfrm>
            <a:off x="2368475" y="3271473"/>
            <a:ext cx="557605" cy="50818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E9B6AC9-6C29-480C-96F3-7F1CD10F0BC2}"/>
              </a:ext>
            </a:extLst>
          </p:cNvPr>
          <p:cNvCxnSpPr>
            <a:cxnSpLocks/>
            <a:stCxn id="8" idx="1"/>
            <a:endCxn id="5" idx="7"/>
          </p:cNvCxnSpPr>
          <p:nvPr/>
        </p:nvCxnSpPr>
        <p:spPr>
          <a:xfrm flipH="1">
            <a:off x="2710070" y="1778387"/>
            <a:ext cx="1028178" cy="6215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F2166E7-E2D4-4D50-9FEA-715F91D6EB6B}"/>
              </a:ext>
            </a:extLst>
          </p:cNvPr>
          <p:cNvSpPr txBox="1"/>
          <p:nvPr/>
        </p:nvSpPr>
        <p:spPr>
          <a:xfrm>
            <a:off x="3738248" y="1635366"/>
            <a:ext cx="489504" cy="28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앵커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C1D968-A9C3-4363-8C7C-6587E23C9576}"/>
              </a:ext>
            </a:extLst>
          </p:cNvPr>
          <p:cNvSpPr txBox="1"/>
          <p:nvPr/>
        </p:nvSpPr>
        <p:spPr>
          <a:xfrm>
            <a:off x="688864" y="3421968"/>
            <a:ext cx="52011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태그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195BD0F-E5F7-47BF-9A4A-A280051F5B6D}"/>
              </a:ext>
            </a:extLst>
          </p:cNvPr>
          <p:cNvCxnSpPr>
            <a:cxnSpLocks/>
            <a:stCxn id="30" idx="3"/>
            <a:endCxn id="18" idx="2"/>
          </p:cNvCxnSpPr>
          <p:nvPr/>
        </p:nvCxnSpPr>
        <p:spPr>
          <a:xfrm flipV="1">
            <a:off x="1208981" y="3525566"/>
            <a:ext cx="1159494" cy="349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96412D9-7C75-4F49-8237-9ABC8C73B91F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1-1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168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518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1-2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49407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chemeClr val="tx2"/>
                </a:solidFill>
                <a:latin typeface="+mn-ea"/>
              </a:rPr>
              <a:t>딥러닝을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 활용한 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UWB 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실험</a:t>
            </a:r>
            <a:endParaRPr lang="en-US" altLang="ko-KR" sz="3200" spc="-150" dirty="0">
              <a:solidFill>
                <a:schemeClr val="tx2"/>
              </a:solidFill>
              <a:latin typeface="+mn-ea"/>
            </a:endParaRPr>
          </a:p>
          <a:p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 -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기존 알고리즘 성능 분석 실험</a:t>
            </a:r>
          </a:p>
          <a:p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373CC-3EA7-4285-9F9E-DF982E56BD6F}"/>
              </a:ext>
            </a:extLst>
          </p:cNvPr>
          <p:cNvSpPr txBox="1"/>
          <p:nvPr/>
        </p:nvSpPr>
        <p:spPr>
          <a:xfrm>
            <a:off x="1863082" y="2776119"/>
            <a:ext cx="994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(7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월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)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379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3241593" cy="660429"/>
            <a:chOff x="1188881" y="351819"/>
            <a:chExt cx="3241593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22044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기존 알고리즘 성능 분석 실험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32415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각종 알고리즘 실험 진행</a:t>
              </a: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F5D092A-8B66-4369-A712-FFBFC083CFAC}"/>
              </a:ext>
            </a:extLst>
          </p:cNvPr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54FE473-781C-444C-9C0F-7FBDB675F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8" y="1850644"/>
            <a:ext cx="5252858" cy="96452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A264816-9505-4BDD-85CA-A5849E77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38" y="2901234"/>
            <a:ext cx="5270257" cy="24991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FC62E2-BB7E-4156-995A-3E4423F56268}"/>
              </a:ext>
            </a:extLst>
          </p:cNvPr>
          <p:cNvSpPr txBox="1"/>
          <p:nvPr/>
        </p:nvSpPr>
        <p:spPr>
          <a:xfrm>
            <a:off x="6522091" y="2231617"/>
            <a:ext cx="538414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100" b="1" dirty="0">
                <a:solidFill>
                  <a:schemeClr val="tx2"/>
                </a:solidFill>
              </a:rPr>
              <a:t>타겟의 위치 좌표를 보정해주는 다양한 알고리즘</a:t>
            </a:r>
            <a:r>
              <a:rPr lang="en-US" altLang="ko-KR" sz="2100" b="1" dirty="0">
                <a:solidFill>
                  <a:schemeClr val="tx2"/>
                </a:solidFill>
              </a:rPr>
              <a:t>(Naïve Bayes, Clustering</a:t>
            </a:r>
            <a:r>
              <a:rPr lang="ko-KR" altLang="en-US" sz="2100" b="1" dirty="0">
                <a:solidFill>
                  <a:schemeClr val="tx2"/>
                </a:solidFill>
              </a:rPr>
              <a:t> 등</a:t>
            </a:r>
            <a:r>
              <a:rPr lang="en-US" altLang="ko-KR" sz="2100" b="1" dirty="0">
                <a:solidFill>
                  <a:schemeClr val="tx2"/>
                </a:solidFill>
              </a:rPr>
              <a:t>) </a:t>
            </a:r>
            <a:r>
              <a:rPr lang="ko-KR" altLang="en-US" sz="2100" b="1" dirty="0">
                <a:solidFill>
                  <a:schemeClr val="tx2"/>
                </a:solidFill>
              </a:rPr>
              <a:t>활용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100" b="1" dirty="0">
                <a:solidFill>
                  <a:schemeClr val="tx2"/>
                </a:solidFill>
              </a:rPr>
              <a:t>알고리즘들을 활용하여 보정된 타겟의  위치 좌표 로그 데이터들을 생성 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100" b="1" dirty="0">
                <a:solidFill>
                  <a:schemeClr val="tx2"/>
                </a:solidFill>
              </a:rPr>
              <a:t>생성된 데이터 </a:t>
            </a:r>
            <a:r>
              <a:rPr lang="ko-KR" altLang="en-US" sz="2100" b="1" dirty="0" err="1">
                <a:solidFill>
                  <a:schemeClr val="tx2"/>
                </a:solidFill>
              </a:rPr>
              <a:t>전처리</a:t>
            </a:r>
            <a:r>
              <a:rPr lang="ko-KR" altLang="en-US" sz="2100" b="1" dirty="0">
                <a:solidFill>
                  <a:schemeClr val="tx2"/>
                </a:solidFill>
              </a:rPr>
              <a:t> 수행</a:t>
            </a:r>
            <a:endParaRPr lang="en-US" altLang="ko-KR" sz="2100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95636-A8EE-4598-B51B-04EDE6A21E63}"/>
              </a:ext>
            </a:extLst>
          </p:cNvPr>
          <p:cNvSpPr txBox="1"/>
          <p:nvPr/>
        </p:nvSpPr>
        <p:spPr>
          <a:xfrm>
            <a:off x="490138" y="5572461"/>
            <a:ext cx="5252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실험 결과 파일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93711F-B2A6-4284-B225-0EFA11A7545D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1-2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72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1188881" y="351819"/>
            <a:ext cx="3962944" cy="660429"/>
            <a:chOff x="1188881" y="351819"/>
            <a:chExt cx="396294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2044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기존 알고리즘 성능 분석 실험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9629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이론 기반 알고리즘 실험 결과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E1BF2C2-D014-41FC-988E-CD2D8CD73AF2}"/>
              </a:ext>
            </a:extLst>
          </p:cNvPr>
          <p:cNvSpPr txBox="1"/>
          <p:nvPr/>
        </p:nvSpPr>
        <p:spPr>
          <a:xfrm>
            <a:off x="1717637" y="5010213"/>
            <a:ext cx="8756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각 실험 비교 결과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520A141-0A54-4384-8D25-A6EC1943F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91256"/>
              </p:ext>
            </p:extLst>
          </p:nvPr>
        </p:nvGraphicFramePr>
        <p:xfrm>
          <a:off x="1117075" y="1688453"/>
          <a:ext cx="9957850" cy="3570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1570">
                  <a:extLst>
                    <a:ext uri="{9D8B030D-6E8A-4147-A177-3AD203B41FA5}">
                      <a16:colId xmlns:a16="http://schemas.microsoft.com/office/drawing/2014/main" val="1769712804"/>
                    </a:ext>
                  </a:extLst>
                </a:gridCol>
                <a:gridCol w="1991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1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1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454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rgbClr val="EE7F87"/>
                        </a:solidFill>
                      </a:endParaRPr>
                    </a:p>
                  </a:txBody>
                  <a:tcPr marL="86096" marR="86096" marT="43050" marB="4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X’s p-value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Y’s p-value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X’s RMSE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Y’s RMSE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Averaging and </a:t>
                      </a:r>
                      <a:r>
                        <a:rPr lang="en-US" altLang="ko-KR" sz="1700" b="1" dirty="0" err="1">
                          <a:solidFill>
                            <a:schemeClr val="bg1"/>
                          </a:solidFill>
                        </a:rPr>
                        <a:t>ClosetToCentroid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6096" marR="86096" marT="43050" marB="4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귀무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/>
                        <a:t>4.331336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/>
                        <a:t>3.739025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Basic</a:t>
                      </a:r>
                      <a:endParaRPr lang="ko-KR" altLang="en-US" sz="1700" dirty="0">
                        <a:solidFill>
                          <a:srgbClr val="EE7F87"/>
                        </a:solidFill>
                      </a:endParaRPr>
                    </a:p>
                  </a:txBody>
                  <a:tcPr marL="86096" marR="86096" marT="43050" marB="4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dirty="0">
                          <a:effectLst/>
                        </a:rPr>
                        <a:t>0.310986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0.732887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Clustering and </a:t>
                      </a:r>
                      <a:r>
                        <a:rPr lang="en-US" altLang="ko-KR" sz="1700" b="1" dirty="0" err="1">
                          <a:solidFill>
                            <a:schemeClr val="bg1"/>
                          </a:solidFill>
                        </a:rPr>
                        <a:t>ClosetToCentroid</a:t>
                      </a:r>
                      <a:endParaRPr lang="ko-KR" altLang="en-US" sz="1700" dirty="0">
                        <a:solidFill>
                          <a:srgbClr val="EE7F87"/>
                        </a:solidFill>
                      </a:endParaRPr>
                    </a:p>
                  </a:txBody>
                  <a:tcPr marL="86096" marR="86096" marT="43050" marB="4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/>
                        <a:t>대립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1.982377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2.269433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1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Simple average</a:t>
                      </a:r>
                      <a:endParaRPr lang="ko-KR" altLang="en-US" sz="1700" dirty="0">
                        <a:solidFill>
                          <a:srgbClr val="EE7F87"/>
                        </a:solidFill>
                      </a:endParaRPr>
                    </a:p>
                  </a:txBody>
                  <a:tcPr marL="86096" marR="86096" marT="43050" marB="4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A3838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A3838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2.498973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dirty="0">
                          <a:effectLst/>
                        </a:rPr>
                        <a:t>2.490517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EDEDB8F-3268-4562-8821-D87AF65655EF}"/>
              </a:ext>
            </a:extLst>
          </p:cNvPr>
          <p:cNvSpPr txBox="1"/>
          <p:nvPr/>
        </p:nvSpPr>
        <p:spPr>
          <a:xfrm>
            <a:off x="1117075" y="5767139"/>
            <a:ext cx="936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D3D3D"/>
                </a:solidFill>
              </a:rPr>
              <a:t>※ </a:t>
            </a:r>
            <a:r>
              <a:rPr lang="ko-KR" altLang="en-US" dirty="0" err="1">
                <a:solidFill>
                  <a:srgbClr val="3D3D3D"/>
                </a:solidFill>
              </a:rPr>
              <a:t>귀무</a:t>
            </a:r>
            <a:r>
              <a:rPr lang="ko-KR" altLang="en-US" dirty="0">
                <a:solidFill>
                  <a:srgbClr val="3D3D3D"/>
                </a:solidFill>
              </a:rPr>
              <a:t> </a:t>
            </a:r>
            <a:r>
              <a:rPr lang="en-US" altLang="ko-KR" dirty="0">
                <a:solidFill>
                  <a:srgbClr val="3D3D3D"/>
                </a:solidFill>
              </a:rPr>
              <a:t>: </a:t>
            </a:r>
            <a:r>
              <a:rPr lang="ko-KR" altLang="en-US" dirty="0">
                <a:solidFill>
                  <a:srgbClr val="3D3D3D"/>
                </a:solidFill>
              </a:rPr>
              <a:t>해당 좌표 값들의 평균은 타겟이 원운동을 했던 중심 좌표이다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24E47D-F3D3-4683-B24F-05E9DFD47A58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A9C72B-A32E-440C-9C83-A6563A7724E3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1-2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316660" cy="660429"/>
            <a:chOff x="1188881" y="351819"/>
            <a:chExt cx="2316660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203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‘</a:t>
              </a:r>
              <a:r>
                <a:rPr lang="en-US" altLang="ko-KR" sz="1200" dirty="0" err="1"/>
                <a:t>DecaWave</a:t>
              </a:r>
              <a:r>
                <a:rPr lang="en-US" altLang="ko-KR" sz="1200" dirty="0"/>
                <a:t>’</a:t>
              </a:r>
              <a:r>
                <a:rPr lang="ko-KR" altLang="en-US" sz="1200" dirty="0"/>
                <a:t>를 통한 통신 실험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3166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실험 결과값 비교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E1BF2C2-D014-41FC-988E-CD2D8CD73AF2}"/>
              </a:ext>
            </a:extLst>
          </p:cNvPr>
          <p:cNvSpPr txBox="1"/>
          <p:nvPr/>
        </p:nvSpPr>
        <p:spPr>
          <a:xfrm>
            <a:off x="2008095" y="5010213"/>
            <a:ext cx="8756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각 실험 비교 결과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520A141-0A54-4384-8D25-A6EC1943F700}"/>
              </a:ext>
            </a:extLst>
          </p:cNvPr>
          <p:cNvGraphicFramePr>
            <a:graphicFrameLocks noGrp="1"/>
          </p:cNvGraphicFramePr>
          <p:nvPr/>
        </p:nvGraphicFramePr>
        <p:xfrm>
          <a:off x="1117075" y="1688453"/>
          <a:ext cx="9957850" cy="3570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1570">
                  <a:extLst>
                    <a:ext uri="{9D8B030D-6E8A-4147-A177-3AD203B41FA5}">
                      <a16:colId xmlns:a16="http://schemas.microsoft.com/office/drawing/2014/main" val="1769712804"/>
                    </a:ext>
                  </a:extLst>
                </a:gridCol>
                <a:gridCol w="1991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1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1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454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rgbClr val="EE7F87"/>
                        </a:solidFill>
                      </a:endParaRPr>
                    </a:p>
                  </a:txBody>
                  <a:tcPr marL="86096" marR="86096" marT="43050" marB="43050"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X’s p-value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Y’s p-value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X’s RMSE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Y’s RMSE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Averaging and </a:t>
                      </a:r>
                      <a:r>
                        <a:rPr lang="en-US" altLang="ko-KR" sz="1700" b="1" dirty="0" err="1">
                          <a:solidFill>
                            <a:schemeClr val="bg1"/>
                          </a:solidFill>
                        </a:rPr>
                        <a:t>ClosetToCentroid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6096" marR="86096" marT="43050" marB="43050"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귀무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/>
                        <a:t>4.331336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/>
                        <a:t>3.739025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Basic</a:t>
                      </a:r>
                      <a:endParaRPr lang="ko-KR" altLang="en-US" sz="1700" dirty="0">
                        <a:solidFill>
                          <a:srgbClr val="EE7F87"/>
                        </a:solidFill>
                      </a:endParaRPr>
                    </a:p>
                  </a:txBody>
                  <a:tcPr marL="86096" marR="86096" marT="43050" marB="43050"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dirty="0">
                          <a:effectLst/>
                        </a:rPr>
                        <a:t>0.310986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0.732887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Clustering and </a:t>
                      </a:r>
                      <a:r>
                        <a:rPr lang="en-US" altLang="ko-KR" sz="1700" b="1" dirty="0" err="1">
                          <a:solidFill>
                            <a:schemeClr val="bg1"/>
                          </a:solidFill>
                        </a:rPr>
                        <a:t>ClosetToCentroid</a:t>
                      </a:r>
                      <a:endParaRPr lang="ko-KR" altLang="en-US" sz="1700" dirty="0">
                        <a:solidFill>
                          <a:srgbClr val="EE7F87"/>
                        </a:solidFill>
                      </a:endParaRPr>
                    </a:p>
                  </a:txBody>
                  <a:tcPr marL="86096" marR="86096" marT="43050" marB="43050"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/>
                        <a:t>대립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1.982377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2.269433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1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Simple average</a:t>
                      </a:r>
                      <a:endParaRPr lang="ko-KR" altLang="en-US" sz="1700" dirty="0">
                        <a:solidFill>
                          <a:srgbClr val="EE7F87"/>
                        </a:solidFill>
                      </a:endParaRPr>
                    </a:p>
                  </a:txBody>
                  <a:tcPr marL="86096" marR="86096" marT="43050" marB="43050"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A3838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A3838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2.498973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dirty="0">
                          <a:effectLst/>
                        </a:rPr>
                        <a:t>2.490517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EDEDB8F-3268-4562-8821-D87AF65655EF}"/>
              </a:ext>
            </a:extLst>
          </p:cNvPr>
          <p:cNvSpPr txBox="1"/>
          <p:nvPr/>
        </p:nvSpPr>
        <p:spPr>
          <a:xfrm>
            <a:off x="1117075" y="5767139"/>
            <a:ext cx="936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※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귀무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해당 좌표 값들의 평균은 타겟이 원운동을 했던 중심 좌표이다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BA3712-2E87-43C2-BFF7-2892C5F1660D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7F9E55-1545-44B8-B5C9-8D95B09D8AB9}"/>
              </a:ext>
            </a:extLst>
          </p:cNvPr>
          <p:cNvSpPr txBox="1"/>
          <p:nvPr/>
        </p:nvSpPr>
        <p:spPr>
          <a:xfrm>
            <a:off x="2008095" y="5010213"/>
            <a:ext cx="8756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각 실험 비교 결과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6B657B-4789-47D4-ADE4-878E83027149}"/>
              </a:ext>
            </a:extLst>
          </p:cNvPr>
          <p:cNvSpPr txBox="1"/>
          <p:nvPr/>
        </p:nvSpPr>
        <p:spPr>
          <a:xfrm>
            <a:off x="1117075" y="5767139"/>
            <a:ext cx="936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※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귀무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해당 좌표 값들의 평균은 타겟이 원운동을 했던 중심이다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4EA53DC-5920-45DF-A935-883ABCAD5B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8BCB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AF1030-67D4-44D7-9E6D-D8054365669D}"/>
              </a:ext>
            </a:extLst>
          </p:cNvPr>
          <p:cNvSpPr txBox="1"/>
          <p:nvPr/>
        </p:nvSpPr>
        <p:spPr>
          <a:xfrm>
            <a:off x="910246" y="654703"/>
            <a:ext cx="11005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</a:rPr>
              <a:t>TDOA </a:t>
            </a:r>
            <a:r>
              <a:rPr lang="ko-KR" altLang="en-US" sz="4000" b="1" dirty="0">
                <a:solidFill>
                  <a:srgbClr val="FFFFFF"/>
                </a:solidFill>
              </a:rPr>
              <a:t>보정 알고리즘에 </a:t>
            </a:r>
            <a:r>
              <a:rPr lang="ko-KR" altLang="en-US" sz="4000" b="1" dirty="0">
                <a:solidFill>
                  <a:srgbClr val="C00000"/>
                </a:solidFill>
              </a:rPr>
              <a:t>상관없이</a:t>
            </a:r>
            <a:r>
              <a:rPr lang="ko-KR" altLang="en-US" sz="4000" b="1" dirty="0">
                <a:solidFill>
                  <a:srgbClr val="FFFFFF"/>
                </a:solidFill>
              </a:rPr>
              <a:t> </a:t>
            </a:r>
            <a:endParaRPr lang="en-US" altLang="ko-KR" sz="4000" b="1" dirty="0">
              <a:solidFill>
                <a:srgbClr val="FFFFFF"/>
              </a:solidFill>
            </a:endParaRPr>
          </a:p>
          <a:p>
            <a:pPr algn="ctr"/>
            <a:r>
              <a:rPr lang="ko-KR" altLang="en-US" sz="4000" b="1" dirty="0">
                <a:solidFill>
                  <a:srgbClr val="FFFFFF"/>
                </a:solidFill>
              </a:rPr>
              <a:t>기기의 오차에 대해 민감하게 반응했다</a:t>
            </a:r>
            <a:r>
              <a:rPr lang="en-US" altLang="ko-KR" sz="4000" b="1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DC1C09-EF5D-4541-8D52-D75D6859A331}"/>
              </a:ext>
            </a:extLst>
          </p:cNvPr>
          <p:cNvSpPr txBox="1"/>
          <p:nvPr/>
        </p:nvSpPr>
        <p:spPr>
          <a:xfrm>
            <a:off x="910246" y="4102272"/>
            <a:ext cx="110050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FFFF"/>
                </a:solidFill>
              </a:rPr>
              <a:t>넓은 공간에서 수행 </a:t>
            </a:r>
            <a:endParaRPr lang="en-US" altLang="ko-KR" sz="4000" b="1" dirty="0">
              <a:solidFill>
                <a:srgbClr val="FFFFFF"/>
              </a:solidFill>
            </a:endParaRPr>
          </a:p>
          <a:p>
            <a:pPr algn="ctr"/>
            <a:r>
              <a:rPr lang="en-US" altLang="ko-KR" sz="4000" b="1" dirty="0">
                <a:solidFill>
                  <a:srgbClr val="FFFFFF"/>
                </a:solidFill>
              </a:rPr>
              <a:t>or </a:t>
            </a:r>
          </a:p>
          <a:p>
            <a:pPr algn="ctr"/>
            <a:r>
              <a:rPr lang="ko-KR" altLang="en-US" sz="4000" b="1" dirty="0">
                <a:solidFill>
                  <a:srgbClr val="FFFFFF"/>
                </a:solidFill>
              </a:rPr>
              <a:t>기계의 </a:t>
            </a:r>
            <a:r>
              <a:rPr lang="ko-KR" altLang="en-US" sz="4000" b="1" dirty="0">
                <a:solidFill>
                  <a:srgbClr val="C00000"/>
                </a:solidFill>
              </a:rPr>
              <a:t>태생적 오류 </a:t>
            </a:r>
            <a:r>
              <a:rPr lang="ko-KR" altLang="en-US" sz="4000" b="1" dirty="0">
                <a:solidFill>
                  <a:srgbClr val="FFFFFF"/>
                </a:solidFill>
              </a:rPr>
              <a:t>극복</a:t>
            </a:r>
            <a:endParaRPr lang="en-US" altLang="ko-KR" sz="4000" b="1" dirty="0">
              <a:solidFill>
                <a:srgbClr val="FFFFFF"/>
              </a:solidFill>
            </a:endParaRPr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4A8CA70F-1D5D-4231-92D9-97410AF9D9BA}"/>
              </a:ext>
            </a:extLst>
          </p:cNvPr>
          <p:cNvSpPr/>
          <p:nvPr/>
        </p:nvSpPr>
        <p:spPr>
          <a:xfrm>
            <a:off x="5934066" y="2274925"/>
            <a:ext cx="957431" cy="1658669"/>
          </a:xfrm>
          <a:prstGeom prst="downArrow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D7765-528B-47D3-A893-ED3CA994A50D}"/>
              </a:ext>
            </a:extLst>
          </p:cNvPr>
          <p:cNvSpPr txBox="1"/>
          <p:nvPr/>
        </p:nvSpPr>
        <p:spPr>
          <a:xfrm>
            <a:off x="389732" y="4678364"/>
            <a:ext cx="1226372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극복방안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BC72E4-AD30-40AF-AED2-876D25966EF2}"/>
              </a:ext>
            </a:extLst>
          </p:cNvPr>
          <p:cNvSpPr txBox="1"/>
          <p:nvPr/>
        </p:nvSpPr>
        <p:spPr>
          <a:xfrm>
            <a:off x="389732" y="826962"/>
            <a:ext cx="1226372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오차원인</a:t>
            </a:r>
          </a:p>
        </p:txBody>
      </p:sp>
    </p:spTree>
    <p:extLst>
      <p:ext uri="{BB962C8B-B14F-4D97-AF65-F5344CB8AC3E}">
        <p14:creationId xmlns:p14="http://schemas.microsoft.com/office/powerpoint/2010/main" val="88242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7" grpId="0"/>
      <p:bldP spid="2" grpId="0"/>
      <p:bldP spid="40" grpId="0"/>
      <p:bldP spid="41" grpId="0"/>
      <p:bldP spid="44" grpId="0"/>
      <p:bldP spid="45" grpId="0" animBg="1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3744</TotalTime>
  <Words>1584</Words>
  <Application>Microsoft Office PowerPoint</Application>
  <PresentationFormat>와이드스크린</PresentationFormat>
  <Paragraphs>389</Paragraphs>
  <Slides>27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se-nanumbarungothic</vt:lpstr>
      <vt:lpstr>나눔스퀘어라운드 Regular</vt:lpstr>
      <vt:lpstr>맑은 고딕</vt:lpstr>
      <vt:lpstr>한컴바탕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LeeSungHo</cp:lastModifiedBy>
  <cp:revision>732</cp:revision>
  <dcterms:created xsi:type="dcterms:W3CDTF">2015-01-21T11:35:38Z</dcterms:created>
  <dcterms:modified xsi:type="dcterms:W3CDTF">2022-03-28T03:34:08Z</dcterms:modified>
</cp:coreProperties>
</file>